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8" r:id="rId5"/>
    <p:sldId id="263" r:id="rId6"/>
    <p:sldId id="259" r:id="rId7"/>
    <p:sldId id="264" r:id="rId8"/>
    <p:sldId id="262" r:id="rId9"/>
    <p:sldId id="300" r:id="rId10"/>
    <p:sldId id="285" r:id="rId11"/>
    <p:sldId id="286" r:id="rId12"/>
    <p:sldId id="287" r:id="rId13"/>
    <p:sldId id="288" r:id="rId14"/>
    <p:sldId id="289" r:id="rId15"/>
    <p:sldId id="266" r:id="rId16"/>
    <p:sldId id="282" r:id="rId17"/>
    <p:sldId id="271" r:id="rId18"/>
    <p:sldId id="304" r:id="rId19"/>
    <p:sldId id="283" r:id="rId20"/>
    <p:sldId id="301" r:id="rId21"/>
    <p:sldId id="292" r:id="rId22"/>
    <p:sldId id="290" r:id="rId23"/>
    <p:sldId id="294" r:id="rId24"/>
    <p:sldId id="293" r:id="rId25"/>
    <p:sldId id="295" r:id="rId26"/>
    <p:sldId id="296" r:id="rId27"/>
    <p:sldId id="297" r:id="rId28"/>
    <p:sldId id="270" r:id="rId29"/>
    <p:sldId id="276" r:id="rId30"/>
    <p:sldId id="277" r:id="rId31"/>
    <p:sldId id="269" r:id="rId32"/>
    <p:sldId id="278" r:id="rId33"/>
    <p:sldId id="303" r:id="rId34"/>
    <p:sldId id="302" r:id="rId3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13" userDrawn="1">
          <p15:clr>
            <a:srgbClr val="A4A3A4"/>
          </p15:clr>
        </p15:guide>
        <p15:guide id="2" pos="735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49" autoAdjust="0"/>
  </p:normalViewPr>
  <p:slideViewPr>
    <p:cSldViewPr snapToGrid="0">
      <p:cViewPr varScale="1">
        <p:scale>
          <a:sx n="80" d="100"/>
          <a:sy n="80" d="100"/>
        </p:scale>
        <p:origin x="782" y="62"/>
      </p:cViewPr>
      <p:guideLst>
        <p:guide orient="horz" pos="3113"/>
        <p:guide pos="735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0E8180-EBDA-40C4-A1EF-761B2D8D80D1}"/>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4528729-E7F0-4FC6-B27F-BC76F8387A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44D65B04-77F5-4AD3-A3AB-92FECC3CE869}"/>
              </a:ext>
            </a:extLst>
          </p:cNvPr>
          <p:cNvSpPr>
            <a:spLocks noGrp="1"/>
          </p:cNvSpPr>
          <p:nvPr>
            <p:ph type="dt" sz="half" idx="10"/>
          </p:nvPr>
        </p:nvSpPr>
        <p:spPr/>
        <p:txBody>
          <a:bodyPr/>
          <a:lstStyle/>
          <a:p>
            <a:fld id="{04D9FABE-177C-49D4-B831-7BFAD641F0F4}" type="datetimeFigureOut">
              <a:rPr lang="tr-TR" smtClean="0"/>
              <a:t>29.07.2024</a:t>
            </a:fld>
            <a:endParaRPr lang="tr-TR"/>
          </a:p>
        </p:txBody>
      </p:sp>
      <p:sp>
        <p:nvSpPr>
          <p:cNvPr id="5" name="Alt Bilgi Yer Tutucusu 4">
            <a:extLst>
              <a:ext uri="{FF2B5EF4-FFF2-40B4-BE49-F238E27FC236}">
                <a16:creationId xmlns:a16="http://schemas.microsoft.com/office/drawing/2014/main" id="{A3BA74D8-A2C9-498F-B32B-139C201C817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1073D43-A506-42AD-AB0B-517E6FA8974E}"/>
              </a:ext>
            </a:extLst>
          </p:cNvPr>
          <p:cNvSpPr>
            <a:spLocks noGrp="1"/>
          </p:cNvSpPr>
          <p:nvPr>
            <p:ph type="sldNum" sz="quarter" idx="12"/>
          </p:nvPr>
        </p:nvSpPr>
        <p:spPr/>
        <p:txBody>
          <a:bodyPr/>
          <a:lstStyle/>
          <a:p>
            <a:fld id="{B7CB3704-77EB-40AA-96AE-9EDDF91EDB3E}" type="slidenum">
              <a:rPr lang="tr-TR" smtClean="0"/>
              <a:t>‹nr.›</a:t>
            </a:fld>
            <a:endParaRPr lang="tr-TR"/>
          </a:p>
        </p:txBody>
      </p:sp>
    </p:spTree>
    <p:extLst>
      <p:ext uri="{BB962C8B-B14F-4D97-AF65-F5344CB8AC3E}">
        <p14:creationId xmlns:p14="http://schemas.microsoft.com/office/powerpoint/2010/main" val="3895475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204D2C-B33E-4967-A751-676326536AB3}"/>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AC4164F0-63A7-4FE4-86A8-15DD3442A49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1A54B8B-965F-4548-B83A-19794A74D210}"/>
              </a:ext>
            </a:extLst>
          </p:cNvPr>
          <p:cNvSpPr>
            <a:spLocks noGrp="1"/>
          </p:cNvSpPr>
          <p:nvPr>
            <p:ph type="dt" sz="half" idx="10"/>
          </p:nvPr>
        </p:nvSpPr>
        <p:spPr/>
        <p:txBody>
          <a:bodyPr/>
          <a:lstStyle/>
          <a:p>
            <a:fld id="{04D9FABE-177C-49D4-B831-7BFAD641F0F4}" type="datetimeFigureOut">
              <a:rPr lang="tr-TR" smtClean="0"/>
              <a:t>29.07.2024</a:t>
            </a:fld>
            <a:endParaRPr lang="tr-TR"/>
          </a:p>
        </p:txBody>
      </p:sp>
      <p:sp>
        <p:nvSpPr>
          <p:cNvPr id="5" name="Alt Bilgi Yer Tutucusu 4">
            <a:extLst>
              <a:ext uri="{FF2B5EF4-FFF2-40B4-BE49-F238E27FC236}">
                <a16:creationId xmlns:a16="http://schemas.microsoft.com/office/drawing/2014/main" id="{C1F0D82D-6F32-4D95-9275-FC2A899BAB8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84E7D81-459F-47D5-8092-FBC879C62CFC}"/>
              </a:ext>
            </a:extLst>
          </p:cNvPr>
          <p:cNvSpPr>
            <a:spLocks noGrp="1"/>
          </p:cNvSpPr>
          <p:nvPr>
            <p:ph type="sldNum" sz="quarter" idx="12"/>
          </p:nvPr>
        </p:nvSpPr>
        <p:spPr/>
        <p:txBody>
          <a:bodyPr/>
          <a:lstStyle/>
          <a:p>
            <a:fld id="{B7CB3704-77EB-40AA-96AE-9EDDF91EDB3E}" type="slidenum">
              <a:rPr lang="tr-TR" smtClean="0"/>
              <a:t>‹nr.›</a:t>
            </a:fld>
            <a:endParaRPr lang="tr-TR"/>
          </a:p>
        </p:txBody>
      </p:sp>
    </p:spTree>
    <p:extLst>
      <p:ext uri="{BB962C8B-B14F-4D97-AF65-F5344CB8AC3E}">
        <p14:creationId xmlns:p14="http://schemas.microsoft.com/office/powerpoint/2010/main" val="924573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428EE264-C385-4D11-A94C-06F324F95F1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153FFB44-B013-44CB-9C15-513887A31EB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EF488B3-F0B7-4A51-975C-401FA815E0B9}"/>
              </a:ext>
            </a:extLst>
          </p:cNvPr>
          <p:cNvSpPr>
            <a:spLocks noGrp="1"/>
          </p:cNvSpPr>
          <p:nvPr>
            <p:ph type="dt" sz="half" idx="10"/>
          </p:nvPr>
        </p:nvSpPr>
        <p:spPr/>
        <p:txBody>
          <a:bodyPr/>
          <a:lstStyle/>
          <a:p>
            <a:fld id="{04D9FABE-177C-49D4-B831-7BFAD641F0F4}" type="datetimeFigureOut">
              <a:rPr lang="tr-TR" smtClean="0"/>
              <a:t>29.07.2024</a:t>
            </a:fld>
            <a:endParaRPr lang="tr-TR"/>
          </a:p>
        </p:txBody>
      </p:sp>
      <p:sp>
        <p:nvSpPr>
          <p:cNvPr id="5" name="Alt Bilgi Yer Tutucusu 4">
            <a:extLst>
              <a:ext uri="{FF2B5EF4-FFF2-40B4-BE49-F238E27FC236}">
                <a16:creationId xmlns:a16="http://schemas.microsoft.com/office/drawing/2014/main" id="{C393C507-A041-48EF-B0E7-C8FC94D2BDC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8E2ABCC-8F29-45AF-8D72-51002D387E00}"/>
              </a:ext>
            </a:extLst>
          </p:cNvPr>
          <p:cNvSpPr>
            <a:spLocks noGrp="1"/>
          </p:cNvSpPr>
          <p:nvPr>
            <p:ph type="sldNum" sz="quarter" idx="12"/>
          </p:nvPr>
        </p:nvSpPr>
        <p:spPr/>
        <p:txBody>
          <a:bodyPr/>
          <a:lstStyle/>
          <a:p>
            <a:fld id="{B7CB3704-77EB-40AA-96AE-9EDDF91EDB3E}" type="slidenum">
              <a:rPr lang="tr-TR" smtClean="0"/>
              <a:t>‹nr.›</a:t>
            </a:fld>
            <a:endParaRPr lang="tr-TR"/>
          </a:p>
        </p:txBody>
      </p:sp>
    </p:spTree>
    <p:extLst>
      <p:ext uri="{BB962C8B-B14F-4D97-AF65-F5344CB8AC3E}">
        <p14:creationId xmlns:p14="http://schemas.microsoft.com/office/powerpoint/2010/main" val="2662576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D222E4-E9E1-4268-BD1A-68F7B0D5DCA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F88CF26-47BC-411A-BCA9-A75E9B07C527}"/>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4E9B920-6652-4257-9076-7DC8FBCF6A8B}"/>
              </a:ext>
            </a:extLst>
          </p:cNvPr>
          <p:cNvSpPr>
            <a:spLocks noGrp="1"/>
          </p:cNvSpPr>
          <p:nvPr>
            <p:ph type="dt" sz="half" idx="10"/>
          </p:nvPr>
        </p:nvSpPr>
        <p:spPr/>
        <p:txBody>
          <a:bodyPr/>
          <a:lstStyle/>
          <a:p>
            <a:fld id="{04D9FABE-177C-49D4-B831-7BFAD641F0F4}" type="datetimeFigureOut">
              <a:rPr lang="tr-TR" smtClean="0"/>
              <a:t>29.07.2024</a:t>
            </a:fld>
            <a:endParaRPr lang="tr-TR"/>
          </a:p>
        </p:txBody>
      </p:sp>
      <p:sp>
        <p:nvSpPr>
          <p:cNvPr id="5" name="Alt Bilgi Yer Tutucusu 4">
            <a:extLst>
              <a:ext uri="{FF2B5EF4-FFF2-40B4-BE49-F238E27FC236}">
                <a16:creationId xmlns:a16="http://schemas.microsoft.com/office/drawing/2014/main" id="{B7A8CF3A-3931-401C-8FB4-AC4E1468401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CBD1038-5CCF-4A4D-9566-ECFE1F96CACD}"/>
              </a:ext>
            </a:extLst>
          </p:cNvPr>
          <p:cNvSpPr>
            <a:spLocks noGrp="1"/>
          </p:cNvSpPr>
          <p:nvPr>
            <p:ph type="sldNum" sz="quarter" idx="12"/>
          </p:nvPr>
        </p:nvSpPr>
        <p:spPr/>
        <p:txBody>
          <a:bodyPr/>
          <a:lstStyle/>
          <a:p>
            <a:fld id="{B7CB3704-77EB-40AA-96AE-9EDDF91EDB3E}" type="slidenum">
              <a:rPr lang="tr-TR" smtClean="0"/>
              <a:t>‹nr.›</a:t>
            </a:fld>
            <a:endParaRPr lang="tr-TR"/>
          </a:p>
        </p:txBody>
      </p:sp>
    </p:spTree>
    <p:extLst>
      <p:ext uri="{BB962C8B-B14F-4D97-AF65-F5344CB8AC3E}">
        <p14:creationId xmlns:p14="http://schemas.microsoft.com/office/powerpoint/2010/main" val="3423165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EA20ECA-7857-4554-BE57-0BC7241E3024}"/>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A1D5E9A4-1F03-442C-BC1B-98AAD88707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4A5361E5-94DC-4898-82DF-8CD83FA82AC5}"/>
              </a:ext>
            </a:extLst>
          </p:cNvPr>
          <p:cNvSpPr>
            <a:spLocks noGrp="1"/>
          </p:cNvSpPr>
          <p:nvPr>
            <p:ph type="dt" sz="half" idx="10"/>
          </p:nvPr>
        </p:nvSpPr>
        <p:spPr/>
        <p:txBody>
          <a:bodyPr/>
          <a:lstStyle/>
          <a:p>
            <a:fld id="{04D9FABE-177C-49D4-B831-7BFAD641F0F4}" type="datetimeFigureOut">
              <a:rPr lang="tr-TR" smtClean="0"/>
              <a:t>29.07.2024</a:t>
            </a:fld>
            <a:endParaRPr lang="tr-TR"/>
          </a:p>
        </p:txBody>
      </p:sp>
      <p:sp>
        <p:nvSpPr>
          <p:cNvPr id="5" name="Alt Bilgi Yer Tutucusu 4">
            <a:extLst>
              <a:ext uri="{FF2B5EF4-FFF2-40B4-BE49-F238E27FC236}">
                <a16:creationId xmlns:a16="http://schemas.microsoft.com/office/drawing/2014/main" id="{4629A7C0-50B2-4795-959B-49EF66D8009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DA54CD9-8DEB-4168-A980-1F3CA6BD0063}"/>
              </a:ext>
            </a:extLst>
          </p:cNvPr>
          <p:cNvSpPr>
            <a:spLocks noGrp="1"/>
          </p:cNvSpPr>
          <p:nvPr>
            <p:ph type="sldNum" sz="quarter" idx="12"/>
          </p:nvPr>
        </p:nvSpPr>
        <p:spPr/>
        <p:txBody>
          <a:bodyPr/>
          <a:lstStyle/>
          <a:p>
            <a:fld id="{B7CB3704-77EB-40AA-96AE-9EDDF91EDB3E}" type="slidenum">
              <a:rPr lang="tr-TR" smtClean="0"/>
              <a:t>‹nr.›</a:t>
            </a:fld>
            <a:endParaRPr lang="tr-TR"/>
          </a:p>
        </p:txBody>
      </p:sp>
    </p:spTree>
    <p:extLst>
      <p:ext uri="{BB962C8B-B14F-4D97-AF65-F5344CB8AC3E}">
        <p14:creationId xmlns:p14="http://schemas.microsoft.com/office/powerpoint/2010/main" val="772830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E3C823-16A7-44EB-8C7C-AF6E67E4051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D7E44F3-0B99-455F-A221-1DAE0E23508C}"/>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409336C8-A054-46E7-AA75-12249D95E057}"/>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7757928B-0A5C-4059-9AB3-E103B461F8DA}"/>
              </a:ext>
            </a:extLst>
          </p:cNvPr>
          <p:cNvSpPr>
            <a:spLocks noGrp="1"/>
          </p:cNvSpPr>
          <p:nvPr>
            <p:ph type="dt" sz="half" idx="10"/>
          </p:nvPr>
        </p:nvSpPr>
        <p:spPr/>
        <p:txBody>
          <a:bodyPr/>
          <a:lstStyle/>
          <a:p>
            <a:fld id="{04D9FABE-177C-49D4-B831-7BFAD641F0F4}" type="datetimeFigureOut">
              <a:rPr lang="tr-TR" smtClean="0"/>
              <a:t>29.07.2024</a:t>
            </a:fld>
            <a:endParaRPr lang="tr-TR"/>
          </a:p>
        </p:txBody>
      </p:sp>
      <p:sp>
        <p:nvSpPr>
          <p:cNvPr id="6" name="Alt Bilgi Yer Tutucusu 5">
            <a:extLst>
              <a:ext uri="{FF2B5EF4-FFF2-40B4-BE49-F238E27FC236}">
                <a16:creationId xmlns:a16="http://schemas.microsoft.com/office/drawing/2014/main" id="{2497A361-A5AF-43F0-8ED2-9B48F84A5EA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2005974-B66F-47C2-B3EA-4BC1E62AA099}"/>
              </a:ext>
            </a:extLst>
          </p:cNvPr>
          <p:cNvSpPr>
            <a:spLocks noGrp="1"/>
          </p:cNvSpPr>
          <p:nvPr>
            <p:ph type="sldNum" sz="quarter" idx="12"/>
          </p:nvPr>
        </p:nvSpPr>
        <p:spPr/>
        <p:txBody>
          <a:bodyPr/>
          <a:lstStyle/>
          <a:p>
            <a:fld id="{B7CB3704-77EB-40AA-96AE-9EDDF91EDB3E}" type="slidenum">
              <a:rPr lang="tr-TR" smtClean="0"/>
              <a:t>‹nr.›</a:t>
            </a:fld>
            <a:endParaRPr lang="tr-TR"/>
          </a:p>
        </p:txBody>
      </p:sp>
    </p:spTree>
    <p:extLst>
      <p:ext uri="{BB962C8B-B14F-4D97-AF65-F5344CB8AC3E}">
        <p14:creationId xmlns:p14="http://schemas.microsoft.com/office/powerpoint/2010/main" val="223356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48F696-647E-4EC6-B2AF-5BF5AC0A120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D63B63C-9C06-4E49-9DE5-50C3BD2693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17456444-1C84-4774-971A-F152F841ABC2}"/>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A7E70A86-10A8-4B12-83BE-48A8850452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79CCC697-6AA2-4B19-A872-27C1C67659F8}"/>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7FC3DC8-4F4B-423D-B30E-76366440C3BA}"/>
              </a:ext>
            </a:extLst>
          </p:cNvPr>
          <p:cNvSpPr>
            <a:spLocks noGrp="1"/>
          </p:cNvSpPr>
          <p:nvPr>
            <p:ph type="dt" sz="half" idx="10"/>
          </p:nvPr>
        </p:nvSpPr>
        <p:spPr/>
        <p:txBody>
          <a:bodyPr/>
          <a:lstStyle/>
          <a:p>
            <a:fld id="{04D9FABE-177C-49D4-B831-7BFAD641F0F4}" type="datetimeFigureOut">
              <a:rPr lang="tr-TR" smtClean="0"/>
              <a:t>29.07.2024</a:t>
            </a:fld>
            <a:endParaRPr lang="tr-TR"/>
          </a:p>
        </p:txBody>
      </p:sp>
      <p:sp>
        <p:nvSpPr>
          <p:cNvPr id="8" name="Alt Bilgi Yer Tutucusu 7">
            <a:extLst>
              <a:ext uri="{FF2B5EF4-FFF2-40B4-BE49-F238E27FC236}">
                <a16:creationId xmlns:a16="http://schemas.microsoft.com/office/drawing/2014/main" id="{87A1A19B-4BB1-4CA7-AD34-9B9B8C33A161}"/>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A69C99E9-F04C-401D-889C-56FA80CC57E7}"/>
              </a:ext>
            </a:extLst>
          </p:cNvPr>
          <p:cNvSpPr>
            <a:spLocks noGrp="1"/>
          </p:cNvSpPr>
          <p:nvPr>
            <p:ph type="sldNum" sz="quarter" idx="12"/>
          </p:nvPr>
        </p:nvSpPr>
        <p:spPr/>
        <p:txBody>
          <a:bodyPr/>
          <a:lstStyle/>
          <a:p>
            <a:fld id="{B7CB3704-77EB-40AA-96AE-9EDDF91EDB3E}" type="slidenum">
              <a:rPr lang="tr-TR" smtClean="0"/>
              <a:t>‹nr.›</a:t>
            </a:fld>
            <a:endParaRPr lang="tr-TR"/>
          </a:p>
        </p:txBody>
      </p:sp>
    </p:spTree>
    <p:extLst>
      <p:ext uri="{BB962C8B-B14F-4D97-AF65-F5344CB8AC3E}">
        <p14:creationId xmlns:p14="http://schemas.microsoft.com/office/powerpoint/2010/main" val="2604204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AA80F1-B3A2-46D6-9D4D-3EA4BDC4D832}"/>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B0334E2-FA3A-40D7-A3F9-9828D6FF5E5F}"/>
              </a:ext>
            </a:extLst>
          </p:cNvPr>
          <p:cNvSpPr>
            <a:spLocks noGrp="1"/>
          </p:cNvSpPr>
          <p:nvPr>
            <p:ph type="dt" sz="half" idx="10"/>
          </p:nvPr>
        </p:nvSpPr>
        <p:spPr/>
        <p:txBody>
          <a:bodyPr/>
          <a:lstStyle/>
          <a:p>
            <a:fld id="{04D9FABE-177C-49D4-B831-7BFAD641F0F4}" type="datetimeFigureOut">
              <a:rPr lang="tr-TR" smtClean="0"/>
              <a:t>29.07.2024</a:t>
            </a:fld>
            <a:endParaRPr lang="tr-TR"/>
          </a:p>
        </p:txBody>
      </p:sp>
      <p:sp>
        <p:nvSpPr>
          <p:cNvPr id="4" name="Alt Bilgi Yer Tutucusu 3">
            <a:extLst>
              <a:ext uri="{FF2B5EF4-FFF2-40B4-BE49-F238E27FC236}">
                <a16:creationId xmlns:a16="http://schemas.microsoft.com/office/drawing/2014/main" id="{6A519ECB-4A58-485C-966B-C5CE1AC961D3}"/>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612F25BA-BE70-469B-B272-D107A9A6E410}"/>
              </a:ext>
            </a:extLst>
          </p:cNvPr>
          <p:cNvSpPr>
            <a:spLocks noGrp="1"/>
          </p:cNvSpPr>
          <p:nvPr>
            <p:ph type="sldNum" sz="quarter" idx="12"/>
          </p:nvPr>
        </p:nvSpPr>
        <p:spPr/>
        <p:txBody>
          <a:bodyPr/>
          <a:lstStyle/>
          <a:p>
            <a:fld id="{B7CB3704-77EB-40AA-96AE-9EDDF91EDB3E}" type="slidenum">
              <a:rPr lang="tr-TR" smtClean="0"/>
              <a:t>‹nr.›</a:t>
            </a:fld>
            <a:endParaRPr lang="tr-TR"/>
          </a:p>
        </p:txBody>
      </p:sp>
    </p:spTree>
    <p:extLst>
      <p:ext uri="{BB962C8B-B14F-4D97-AF65-F5344CB8AC3E}">
        <p14:creationId xmlns:p14="http://schemas.microsoft.com/office/powerpoint/2010/main" val="2734444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3F83526-EE02-431E-BC2C-8CBF3F56212F}"/>
              </a:ext>
            </a:extLst>
          </p:cNvPr>
          <p:cNvSpPr>
            <a:spLocks noGrp="1"/>
          </p:cNvSpPr>
          <p:nvPr>
            <p:ph type="dt" sz="half" idx="10"/>
          </p:nvPr>
        </p:nvSpPr>
        <p:spPr/>
        <p:txBody>
          <a:bodyPr/>
          <a:lstStyle/>
          <a:p>
            <a:fld id="{04D9FABE-177C-49D4-B831-7BFAD641F0F4}" type="datetimeFigureOut">
              <a:rPr lang="tr-TR" smtClean="0"/>
              <a:t>29.07.2024</a:t>
            </a:fld>
            <a:endParaRPr lang="tr-TR"/>
          </a:p>
        </p:txBody>
      </p:sp>
      <p:sp>
        <p:nvSpPr>
          <p:cNvPr id="3" name="Alt Bilgi Yer Tutucusu 2">
            <a:extLst>
              <a:ext uri="{FF2B5EF4-FFF2-40B4-BE49-F238E27FC236}">
                <a16:creationId xmlns:a16="http://schemas.microsoft.com/office/drawing/2014/main" id="{F5F4C2F9-C440-47E5-8EC7-55E09678602F}"/>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96D8932-F472-4E41-BDB9-57B981D84DE4}"/>
              </a:ext>
            </a:extLst>
          </p:cNvPr>
          <p:cNvSpPr>
            <a:spLocks noGrp="1"/>
          </p:cNvSpPr>
          <p:nvPr>
            <p:ph type="sldNum" sz="quarter" idx="12"/>
          </p:nvPr>
        </p:nvSpPr>
        <p:spPr/>
        <p:txBody>
          <a:bodyPr/>
          <a:lstStyle/>
          <a:p>
            <a:fld id="{B7CB3704-77EB-40AA-96AE-9EDDF91EDB3E}" type="slidenum">
              <a:rPr lang="tr-TR" smtClean="0"/>
              <a:t>‹nr.›</a:t>
            </a:fld>
            <a:endParaRPr lang="tr-TR"/>
          </a:p>
        </p:txBody>
      </p:sp>
    </p:spTree>
    <p:extLst>
      <p:ext uri="{BB962C8B-B14F-4D97-AF65-F5344CB8AC3E}">
        <p14:creationId xmlns:p14="http://schemas.microsoft.com/office/powerpoint/2010/main" val="1159338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6BD05F-AA92-47B0-91C5-4AD7A92BC9F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45213F6F-0FD6-4B1C-9DC4-756C1F3B72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79CE26F5-CD5A-4A37-AFFD-C1FF7FC98F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0872906-7E3C-4C71-80EC-F9F384EFA275}"/>
              </a:ext>
            </a:extLst>
          </p:cNvPr>
          <p:cNvSpPr>
            <a:spLocks noGrp="1"/>
          </p:cNvSpPr>
          <p:nvPr>
            <p:ph type="dt" sz="half" idx="10"/>
          </p:nvPr>
        </p:nvSpPr>
        <p:spPr/>
        <p:txBody>
          <a:bodyPr/>
          <a:lstStyle/>
          <a:p>
            <a:fld id="{04D9FABE-177C-49D4-B831-7BFAD641F0F4}" type="datetimeFigureOut">
              <a:rPr lang="tr-TR" smtClean="0"/>
              <a:t>29.07.2024</a:t>
            </a:fld>
            <a:endParaRPr lang="tr-TR"/>
          </a:p>
        </p:txBody>
      </p:sp>
      <p:sp>
        <p:nvSpPr>
          <p:cNvPr id="6" name="Alt Bilgi Yer Tutucusu 5">
            <a:extLst>
              <a:ext uri="{FF2B5EF4-FFF2-40B4-BE49-F238E27FC236}">
                <a16:creationId xmlns:a16="http://schemas.microsoft.com/office/drawing/2014/main" id="{3A216DA3-4CE3-48AB-A216-C2D35C73A43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42AF61B-300B-492B-9231-63782D69BC93}"/>
              </a:ext>
            </a:extLst>
          </p:cNvPr>
          <p:cNvSpPr>
            <a:spLocks noGrp="1"/>
          </p:cNvSpPr>
          <p:nvPr>
            <p:ph type="sldNum" sz="quarter" idx="12"/>
          </p:nvPr>
        </p:nvSpPr>
        <p:spPr/>
        <p:txBody>
          <a:bodyPr/>
          <a:lstStyle/>
          <a:p>
            <a:fld id="{B7CB3704-77EB-40AA-96AE-9EDDF91EDB3E}" type="slidenum">
              <a:rPr lang="tr-TR" smtClean="0"/>
              <a:t>‹nr.›</a:t>
            </a:fld>
            <a:endParaRPr lang="tr-TR"/>
          </a:p>
        </p:txBody>
      </p:sp>
    </p:spTree>
    <p:extLst>
      <p:ext uri="{BB962C8B-B14F-4D97-AF65-F5344CB8AC3E}">
        <p14:creationId xmlns:p14="http://schemas.microsoft.com/office/powerpoint/2010/main" val="2325181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E1A040-C092-43AE-A0D9-E26A406DA5F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A0329BD5-9C61-4F89-83A7-970BB924CB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28DDFBC6-4B2B-4626-B3D0-5AEF10663D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5F81EBC-EBA5-4D2E-A2EE-E0DB36A55AC1}"/>
              </a:ext>
            </a:extLst>
          </p:cNvPr>
          <p:cNvSpPr>
            <a:spLocks noGrp="1"/>
          </p:cNvSpPr>
          <p:nvPr>
            <p:ph type="dt" sz="half" idx="10"/>
          </p:nvPr>
        </p:nvSpPr>
        <p:spPr/>
        <p:txBody>
          <a:bodyPr/>
          <a:lstStyle/>
          <a:p>
            <a:fld id="{04D9FABE-177C-49D4-B831-7BFAD641F0F4}" type="datetimeFigureOut">
              <a:rPr lang="tr-TR" smtClean="0"/>
              <a:t>29.07.2024</a:t>
            </a:fld>
            <a:endParaRPr lang="tr-TR"/>
          </a:p>
        </p:txBody>
      </p:sp>
      <p:sp>
        <p:nvSpPr>
          <p:cNvPr id="6" name="Alt Bilgi Yer Tutucusu 5">
            <a:extLst>
              <a:ext uri="{FF2B5EF4-FFF2-40B4-BE49-F238E27FC236}">
                <a16:creationId xmlns:a16="http://schemas.microsoft.com/office/drawing/2014/main" id="{419CF40B-3976-4AEB-BD71-8EA22C697AD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4B3D783-191A-41F4-B4E1-D86E98354515}"/>
              </a:ext>
            </a:extLst>
          </p:cNvPr>
          <p:cNvSpPr>
            <a:spLocks noGrp="1"/>
          </p:cNvSpPr>
          <p:nvPr>
            <p:ph type="sldNum" sz="quarter" idx="12"/>
          </p:nvPr>
        </p:nvSpPr>
        <p:spPr/>
        <p:txBody>
          <a:bodyPr/>
          <a:lstStyle/>
          <a:p>
            <a:fld id="{B7CB3704-77EB-40AA-96AE-9EDDF91EDB3E}" type="slidenum">
              <a:rPr lang="tr-TR" smtClean="0"/>
              <a:t>‹nr.›</a:t>
            </a:fld>
            <a:endParaRPr lang="tr-TR"/>
          </a:p>
        </p:txBody>
      </p:sp>
    </p:spTree>
    <p:extLst>
      <p:ext uri="{BB962C8B-B14F-4D97-AF65-F5344CB8AC3E}">
        <p14:creationId xmlns:p14="http://schemas.microsoft.com/office/powerpoint/2010/main" val="1884716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537A263-637C-4FD1-A32D-C3D0FBDA1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A1594F6-1391-45A1-939D-A18F6B0762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18CD47A-5A09-4969-9FC0-A37C1F1CFB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9FABE-177C-49D4-B831-7BFAD641F0F4}" type="datetimeFigureOut">
              <a:rPr lang="tr-TR" smtClean="0"/>
              <a:t>29.07.2024</a:t>
            </a:fld>
            <a:endParaRPr lang="tr-TR"/>
          </a:p>
        </p:txBody>
      </p:sp>
      <p:sp>
        <p:nvSpPr>
          <p:cNvPr id="5" name="Alt Bilgi Yer Tutucusu 4">
            <a:extLst>
              <a:ext uri="{FF2B5EF4-FFF2-40B4-BE49-F238E27FC236}">
                <a16:creationId xmlns:a16="http://schemas.microsoft.com/office/drawing/2014/main" id="{3D77EA0F-776A-468B-AAB8-0ACD1328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CB4ABB35-7B6A-4196-9E36-AA43791298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B3704-77EB-40AA-96AE-9EDDF91EDB3E}" type="slidenum">
              <a:rPr lang="tr-TR" smtClean="0"/>
              <a:t>‹nr.›</a:t>
            </a:fld>
            <a:endParaRPr lang="tr-TR"/>
          </a:p>
        </p:txBody>
      </p:sp>
    </p:spTree>
    <p:extLst>
      <p:ext uri="{BB962C8B-B14F-4D97-AF65-F5344CB8AC3E}">
        <p14:creationId xmlns:p14="http://schemas.microsoft.com/office/powerpoint/2010/main" val="2354645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1D8808-19F0-4C55-9F7C-39D190FD347F}"/>
              </a:ext>
            </a:extLst>
          </p:cNvPr>
          <p:cNvSpPr>
            <a:spLocks noGrp="1"/>
          </p:cNvSpPr>
          <p:nvPr>
            <p:ph idx="1"/>
          </p:nvPr>
        </p:nvSpPr>
        <p:spPr/>
        <p:txBody>
          <a:bodyPr>
            <a:normAutofit lnSpcReduction="10000"/>
          </a:bodyPr>
          <a:lstStyle/>
          <a:p>
            <a:pPr marL="0" indent="0" algn="ctr">
              <a:buNone/>
            </a:pPr>
            <a:endParaRPr lang="en-US" dirty="0"/>
          </a:p>
          <a:p>
            <a:pPr marL="0" indent="0" algn="ctr">
              <a:buNone/>
            </a:pPr>
            <a:endParaRPr lang="en-US" dirty="0"/>
          </a:p>
          <a:p>
            <a:pPr marL="0" indent="0" algn="ctr">
              <a:buNone/>
            </a:pPr>
            <a:r>
              <a:rPr lang="en-US" sz="5000" dirty="0"/>
              <a:t>Citizens Complaints against personnel of ISF’s for their misconduct in the Netherlands</a:t>
            </a:r>
          </a:p>
          <a:p>
            <a:pPr marL="0" indent="0" algn="ctr">
              <a:buNone/>
            </a:pPr>
            <a:endParaRPr lang="en-US" sz="5000" dirty="0"/>
          </a:p>
          <a:p>
            <a:pPr marL="0" indent="0" algn="ctr">
              <a:buNone/>
            </a:pPr>
            <a:r>
              <a:rPr lang="en-US" dirty="0"/>
              <a:t>Prof. dr. </a:t>
            </a:r>
            <a:r>
              <a:rPr lang="en-US" dirty="0" err="1"/>
              <a:t>em</a:t>
            </a:r>
            <a:r>
              <a:rPr lang="en-US" dirty="0"/>
              <a:t>. Paul Ponsaers</a:t>
            </a:r>
            <a:endParaRPr lang="tr-TR" dirty="0"/>
          </a:p>
        </p:txBody>
      </p:sp>
    </p:spTree>
    <p:extLst>
      <p:ext uri="{BB962C8B-B14F-4D97-AF65-F5344CB8AC3E}">
        <p14:creationId xmlns:p14="http://schemas.microsoft.com/office/powerpoint/2010/main" val="10495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8A21F3B7-B651-4454-8036-DEA86299990B}"/>
              </a:ext>
            </a:extLst>
          </p:cNvPr>
          <p:cNvSpPr/>
          <p:nvPr/>
        </p:nvSpPr>
        <p:spPr>
          <a:xfrm>
            <a:off x="5383078" y="3835070"/>
            <a:ext cx="1425845" cy="453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Complaint</a:t>
            </a:r>
            <a:endParaRPr lang="nl-BE" dirty="0"/>
          </a:p>
        </p:txBody>
      </p:sp>
      <p:grpSp>
        <p:nvGrpSpPr>
          <p:cNvPr id="24" name="Groep 23">
            <a:extLst>
              <a:ext uri="{FF2B5EF4-FFF2-40B4-BE49-F238E27FC236}">
                <a16:creationId xmlns:a16="http://schemas.microsoft.com/office/drawing/2014/main" id="{0FD80921-2131-4CB8-A409-24300FD0AC5B}"/>
              </a:ext>
            </a:extLst>
          </p:cNvPr>
          <p:cNvGrpSpPr/>
          <p:nvPr/>
        </p:nvGrpSpPr>
        <p:grpSpPr>
          <a:xfrm>
            <a:off x="3211357" y="1596267"/>
            <a:ext cx="5769287" cy="4863849"/>
            <a:chOff x="3211357" y="1596267"/>
            <a:chExt cx="5769287" cy="4863849"/>
          </a:xfrm>
        </p:grpSpPr>
        <p:sp>
          <p:nvSpPr>
            <p:cNvPr id="6" name="Rechthoek 5">
              <a:extLst>
                <a:ext uri="{FF2B5EF4-FFF2-40B4-BE49-F238E27FC236}">
                  <a16:creationId xmlns:a16="http://schemas.microsoft.com/office/drawing/2014/main" id="{77191CFC-A350-464B-82AF-E13E70F466C6}"/>
                </a:ext>
              </a:extLst>
            </p:cNvPr>
            <p:cNvSpPr/>
            <p:nvPr/>
          </p:nvSpPr>
          <p:spPr>
            <a:xfrm>
              <a:off x="7554799" y="3767989"/>
              <a:ext cx="1425845" cy="587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National Ombudsman</a:t>
              </a:r>
              <a:endParaRPr lang="nl-BE" dirty="0"/>
            </a:p>
          </p:txBody>
        </p:sp>
        <p:sp>
          <p:nvSpPr>
            <p:cNvPr id="7" name="Rechthoek 6">
              <a:extLst>
                <a:ext uri="{FF2B5EF4-FFF2-40B4-BE49-F238E27FC236}">
                  <a16:creationId xmlns:a16="http://schemas.microsoft.com/office/drawing/2014/main" id="{69A97FB1-642A-4226-B44D-A426337811B1}"/>
                </a:ext>
              </a:extLst>
            </p:cNvPr>
            <p:cNvSpPr/>
            <p:nvPr/>
          </p:nvSpPr>
          <p:spPr>
            <a:xfrm>
              <a:off x="3211357" y="3767991"/>
              <a:ext cx="1425845" cy="587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Bureau VIK</a:t>
              </a:r>
              <a:endParaRPr lang="nl-BE" dirty="0"/>
            </a:p>
          </p:txBody>
        </p:sp>
        <p:sp>
          <p:nvSpPr>
            <p:cNvPr id="8" name="Rechthoek 7">
              <a:extLst>
                <a:ext uri="{FF2B5EF4-FFF2-40B4-BE49-F238E27FC236}">
                  <a16:creationId xmlns:a16="http://schemas.microsoft.com/office/drawing/2014/main" id="{83788D25-A04E-4043-A9B6-DCAA332379E0}"/>
                </a:ext>
              </a:extLst>
            </p:cNvPr>
            <p:cNvSpPr/>
            <p:nvPr/>
          </p:nvSpPr>
          <p:spPr>
            <a:xfrm>
              <a:off x="5383079" y="1596267"/>
              <a:ext cx="1425845" cy="587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Public </a:t>
              </a:r>
              <a:r>
                <a:rPr lang="nl-NL" dirty="0" err="1"/>
                <a:t>Prosecution</a:t>
              </a:r>
              <a:endParaRPr lang="nl-BE" dirty="0"/>
            </a:p>
          </p:txBody>
        </p:sp>
        <p:sp>
          <p:nvSpPr>
            <p:cNvPr id="9" name="Rechthoek 8">
              <a:extLst>
                <a:ext uri="{FF2B5EF4-FFF2-40B4-BE49-F238E27FC236}">
                  <a16:creationId xmlns:a16="http://schemas.microsoft.com/office/drawing/2014/main" id="{A26605EF-0D4B-48CD-B44F-B92ED6E6E87D}"/>
                </a:ext>
              </a:extLst>
            </p:cNvPr>
            <p:cNvSpPr/>
            <p:nvPr/>
          </p:nvSpPr>
          <p:spPr>
            <a:xfrm>
              <a:off x="5383079" y="6006791"/>
              <a:ext cx="1425845" cy="453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Inspectorate</a:t>
              </a:r>
              <a:r>
                <a:rPr lang="nl-NL" dirty="0"/>
                <a:t> S&amp;J</a:t>
              </a:r>
              <a:endParaRPr lang="nl-BE" dirty="0"/>
            </a:p>
          </p:txBody>
        </p:sp>
        <p:cxnSp>
          <p:nvCxnSpPr>
            <p:cNvPr id="10" name="Rechte verbindingslijn met pijl 9">
              <a:extLst>
                <a:ext uri="{FF2B5EF4-FFF2-40B4-BE49-F238E27FC236}">
                  <a16:creationId xmlns:a16="http://schemas.microsoft.com/office/drawing/2014/main" id="{6745A75F-A85E-4CB3-8953-ED38DAB63FA5}"/>
                </a:ext>
              </a:extLst>
            </p:cNvPr>
            <p:cNvCxnSpPr>
              <a:cxnSpLocks/>
              <a:stCxn id="8" idx="2"/>
            </p:cNvCxnSpPr>
            <p:nvPr/>
          </p:nvCxnSpPr>
          <p:spPr>
            <a:xfrm>
              <a:off x="6096002" y="2183750"/>
              <a:ext cx="0" cy="1651320"/>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CEEA3FD3-B03A-4A22-AE11-89C8098B097B}"/>
                </a:ext>
              </a:extLst>
            </p:cNvPr>
            <p:cNvCxnSpPr>
              <a:cxnSpLocks/>
              <a:stCxn id="6" idx="1"/>
              <a:endCxn id="4" idx="3"/>
            </p:cNvCxnSpPr>
            <p:nvPr/>
          </p:nvCxnSpPr>
          <p:spPr>
            <a:xfrm flipH="1">
              <a:off x="6808923" y="4061731"/>
              <a:ext cx="745876" cy="2"/>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a:extLst>
                <a:ext uri="{FF2B5EF4-FFF2-40B4-BE49-F238E27FC236}">
                  <a16:creationId xmlns:a16="http://schemas.microsoft.com/office/drawing/2014/main" id="{0C484658-3DDC-48D6-A470-143585A5E492}"/>
                </a:ext>
              </a:extLst>
            </p:cNvPr>
            <p:cNvCxnSpPr>
              <a:cxnSpLocks/>
              <a:stCxn id="4" idx="2"/>
              <a:endCxn id="9" idx="0"/>
            </p:cNvCxnSpPr>
            <p:nvPr/>
          </p:nvCxnSpPr>
          <p:spPr>
            <a:xfrm>
              <a:off x="6096001" y="4288395"/>
              <a:ext cx="1" cy="1718396"/>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a:extLst>
                <a:ext uri="{FF2B5EF4-FFF2-40B4-BE49-F238E27FC236}">
                  <a16:creationId xmlns:a16="http://schemas.microsoft.com/office/drawing/2014/main" id="{81F521E4-88F9-40A2-AF29-D19A3B1FB2C6}"/>
                </a:ext>
              </a:extLst>
            </p:cNvPr>
            <p:cNvCxnSpPr>
              <a:cxnSpLocks/>
              <a:stCxn id="4" idx="1"/>
              <a:endCxn id="7" idx="3"/>
            </p:cNvCxnSpPr>
            <p:nvPr/>
          </p:nvCxnSpPr>
          <p:spPr>
            <a:xfrm flipH="1">
              <a:off x="4637202" y="4061733"/>
              <a:ext cx="745876" cy="0"/>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26" name="Başlık 1">
            <a:extLst>
              <a:ext uri="{FF2B5EF4-FFF2-40B4-BE49-F238E27FC236}">
                <a16:creationId xmlns:a16="http://schemas.microsoft.com/office/drawing/2014/main" id="{0ADBA79B-A2C6-4A93-AF25-2E6387F4E4D6}"/>
              </a:ext>
            </a:extLst>
          </p:cNvPr>
          <p:cNvSpPr>
            <a:spLocks noGrp="1"/>
          </p:cNvSpPr>
          <p:nvPr>
            <p:ph type="title"/>
          </p:nvPr>
        </p:nvSpPr>
        <p:spPr>
          <a:xfrm>
            <a:off x="838200" y="365125"/>
            <a:ext cx="10515600" cy="1325563"/>
          </a:xfrm>
        </p:spPr>
        <p:txBody>
          <a:bodyPr>
            <a:noAutofit/>
          </a:bodyPr>
          <a:lstStyle/>
          <a:p>
            <a:pPr algn="ctr"/>
            <a:r>
              <a:rPr lang="nl-NL" b="1" dirty="0">
                <a:solidFill>
                  <a:schemeClr val="bg1">
                    <a:lumMod val="50000"/>
                  </a:schemeClr>
                </a:solidFill>
              </a:rPr>
              <a:t>2. Treatment of </a:t>
            </a:r>
            <a:r>
              <a:rPr lang="nl-NL" b="1" dirty="0" err="1">
                <a:solidFill>
                  <a:schemeClr val="bg1">
                    <a:lumMod val="50000"/>
                  </a:schemeClr>
                </a:solidFill>
              </a:rPr>
              <a:t>complaints</a:t>
            </a:r>
            <a:endParaRPr lang="tr-TR" b="1" dirty="0">
              <a:solidFill>
                <a:schemeClr val="bg1">
                  <a:lumMod val="50000"/>
                </a:schemeClr>
              </a:solidFill>
            </a:endParaRPr>
          </a:p>
        </p:txBody>
      </p:sp>
      <p:grpSp>
        <p:nvGrpSpPr>
          <p:cNvPr id="31" name="Groep 30">
            <a:extLst>
              <a:ext uri="{FF2B5EF4-FFF2-40B4-BE49-F238E27FC236}">
                <a16:creationId xmlns:a16="http://schemas.microsoft.com/office/drawing/2014/main" id="{19741B11-63A4-4F25-9C60-395C65281C97}"/>
              </a:ext>
            </a:extLst>
          </p:cNvPr>
          <p:cNvGrpSpPr/>
          <p:nvPr/>
        </p:nvGrpSpPr>
        <p:grpSpPr>
          <a:xfrm>
            <a:off x="2996473" y="1407790"/>
            <a:ext cx="4773210" cy="4825663"/>
            <a:chOff x="2996473" y="1407790"/>
            <a:chExt cx="4773210" cy="4825663"/>
          </a:xfrm>
        </p:grpSpPr>
        <p:sp>
          <p:nvSpPr>
            <p:cNvPr id="27" name="Ovaal 26">
              <a:hlinkClick r:id="rId2" action="ppaction://hlinksldjump"/>
              <a:extLst>
                <a:ext uri="{FF2B5EF4-FFF2-40B4-BE49-F238E27FC236}">
                  <a16:creationId xmlns:a16="http://schemas.microsoft.com/office/drawing/2014/main" id="{1B5AF330-113A-4DAD-87D5-D80D990808A8}"/>
                </a:ext>
              </a:extLst>
            </p:cNvPr>
            <p:cNvSpPr>
              <a:spLocks noChangeAspect="1"/>
            </p:cNvSpPr>
            <p:nvPr/>
          </p:nvSpPr>
          <p:spPr>
            <a:xfrm>
              <a:off x="7339915" y="3543496"/>
              <a:ext cx="429768" cy="4297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1</a:t>
              </a:r>
              <a:endParaRPr lang="nl-BE" dirty="0"/>
            </a:p>
          </p:txBody>
        </p:sp>
        <p:sp>
          <p:nvSpPr>
            <p:cNvPr id="28" name="Ovaal 27">
              <a:hlinkClick r:id="rId3" action="ppaction://hlinksldjump"/>
              <a:extLst>
                <a:ext uri="{FF2B5EF4-FFF2-40B4-BE49-F238E27FC236}">
                  <a16:creationId xmlns:a16="http://schemas.microsoft.com/office/drawing/2014/main" id="{7FF722FD-117D-47DC-B9A4-DF82862F3083}"/>
                </a:ext>
              </a:extLst>
            </p:cNvPr>
            <p:cNvSpPr>
              <a:spLocks noChangeAspect="1"/>
            </p:cNvSpPr>
            <p:nvPr/>
          </p:nvSpPr>
          <p:spPr>
            <a:xfrm>
              <a:off x="5059514" y="5803685"/>
              <a:ext cx="429768" cy="4297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2</a:t>
              </a:r>
              <a:endParaRPr lang="nl-BE" dirty="0"/>
            </a:p>
          </p:txBody>
        </p:sp>
        <p:sp>
          <p:nvSpPr>
            <p:cNvPr id="29" name="Ovaal 28">
              <a:hlinkClick r:id="rId3" action="ppaction://hlinksldjump"/>
              <a:extLst>
                <a:ext uri="{FF2B5EF4-FFF2-40B4-BE49-F238E27FC236}">
                  <a16:creationId xmlns:a16="http://schemas.microsoft.com/office/drawing/2014/main" id="{7D26CEA2-54BF-4A19-A240-3D7D965CBD32}"/>
                </a:ext>
              </a:extLst>
            </p:cNvPr>
            <p:cNvSpPr>
              <a:spLocks noChangeAspect="1"/>
            </p:cNvSpPr>
            <p:nvPr/>
          </p:nvSpPr>
          <p:spPr>
            <a:xfrm>
              <a:off x="2996473" y="3553105"/>
              <a:ext cx="429768" cy="4297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3</a:t>
              </a:r>
              <a:endParaRPr lang="nl-BE" dirty="0"/>
            </a:p>
          </p:txBody>
        </p:sp>
        <p:sp>
          <p:nvSpPr>
            <p:cNvPr id="30" name="Ovaal 29">
              <a:hlinkClick r:id="rId3" action="ppaction://hlinksldjump"/>
              <a:extLst>
                <a:ext uri="{FF2B5EF4-FFF2-40B4-BE49-F238E27FC236}">
                  <a16:creationId xmlns:a16="http://schemas.microsoft.com/office/drawing/2014/main" id="{4841C867-3D07-4D4C-8563-81E0F5F0F0F5}"/>
                </a:ext>
              </a:extLst>
            </p:cNvPr>
            <p:cNvSpPr>
              <a:spLocks noChangeAspect="1"/>
            </p:cNvSpPr>
            <p:nvPr/>
          </p:nvSpPr>
          <p:spPr>
            <a:xfrm>
              <a:off x="5168194" y="1407790"/>
              <a:ext cx="429768" cy="4297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4</a:t>
              </a:r>
              <a:endParaRPr lang="nl-BE" dirty="0"/>
            </a:p>
          </p:txBody>
        </p:sp>
      </p:grpSp>
    </p:spTree>
    <p:extLst>
      <p:ext uri="{BB962C8B-B14F-4D97-AF65-F5344CB8AC3E}">
        <p14:creationId xmlns:p14="http://schemas.microsoft.com/office/powerpoint/2010/main" val="355563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31"/>
                                        </p:tgtEl>
                                      </p:cBhvr>
                                    </p:animEffect>
                                    <p:set>
                                      <p:cBhvr>
                                        <p:cTn id="20"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8A21F3B7-B651-4454-8036-DEA86299990B}"/>
              </a:ext>
            </a:extLst>
          </p:cNvPr>
          <p:cNvSpPr/>
          <p:nvPr/>
        </p:nvSpPr>
        <p:spPr>
          <a:xfrm>
            <a:off x="5383078" y="3835070"/>
            <a:ext cx="1425845" cy="453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Complaint</a:t>
            </a:r>
            <a:endParaRPr lang="nl-BE" dirty="0"/>
          </a:p>
        </p:txBody>
      </p:sp>
      <p:grpSp>
        <p:nvGrpSpPr>
          <p:cNvPr id="24" name="Groep 23">
            <a:extLst>
              <a:ext uri="{FF2B5EF4-FFF2-40B4-BE49-F238E27FC236}">
                <a16:creationId xmlns:a16="http://schemas.microsoft.com/office/drawing/2014/main" id="{0FD80921-2131-4CB8-A409-24300FD0AC5B}"/>
              </a:ext>
            </a:extLst>
          </p:cNvPr>
          <p:cNvGrpSpPr/>
          <p:nvPr/>
        </p:nvGrpSpPr>
        <p:grpSpPr>
          <a:xfrm>
            <a:off x="3211357" y="1596267"/>
            <a:ext cx="5769287" cy="4863849"/>
            <a:chOff x="3211357" y="1596267"/>
            <a:chExt cx="5769287" cy="4863849"/>
          </a:xfrm>
        </p:grpSpPr>
        <p:sp>
          <p:nvSpPr>
            <p:cNvPr id="6" name="Rechthoek 5">
              <a:extLst>
                <a:ext uri="{FF2B5EF4-FFF2-40B4-BE49-F238E27FC236}">
                  <a16:creationId xmlns:a16="http://schemas.microsoft.com/office/drawing/2014/main" id="{77191CFC-A350-464B-82AF-E13E70F466C6}"/>
                </a:ext>
              </a:extLst>
            </p:cNvPr>
            <p:cNvSpPr/>
            <p:nvPr/>
          </p:nvSpPr>
          <p:spPr>
            <a:xfrm>
              <a:off x="7554799" y="3767989"/>
              <a:ext cx="1425845" cy="587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National Ombudsman</a:t>
              </a:r>
              <a:endParaRPr lang="nl-BE" dirty="0"/>
            </a:p>
          </p:txBody>
        </p:sp>
        <p:sp>
          <p:nvSpPr>
            <p:cNvPr id="7" name="Rechthoek 6">
              <a:extLst>
                <a:ext uri="{FF2B5EF4-FFF2-40B4-BE49-F238E27FC236}">
                  <a16:creationId xmlns:a16="http://schemas.microsoft.com/office/drawing/2014/main" id="{69A97FB1-642A-4226-B44D-A426337811B1}"/>
                </a:ext>
              </a:extLst>
            </p:cNvPr>
            <p:cNvSpPr/>
            <p:nvPr/>
          </p:nvSpPr>
          <p:spPr>
            <a:xfrm>
              <a:off x="3211357" y="3767991"/>
              <a:ext cx="1425845" cy="587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Bureau VIK</a:t>
              </a:r>
              <a:endParaRPr lang="nl-BE" dirty="0"/>
            </a:p>
          </p:txBody>
        </p:sp>
        <p:sp>
          <p:nvSpPr>
            <p:cNvPr id="8" name="Rechthoek 7">
              <a:extLst>
                <a:ext uri="{FF2B5EF4-FFF2-40B4-BE49-F238E27FC236}">
                  <a16:creationId xmlns:a16="http://schemas.microsoft.com/office/drawing/2014/main" id="{83788D25-A04E-4043-A9B6-DCAA332379E0}"/>
                </a:ext>
              </a:extLst>
            </p:cNvPr>
            <p:cNvSpPr/>
            <p:nvPr/>
          </p:nvSpPr>
          <p:spPr>
            <a:xfrm>
              <a:off x="5383079" y="1596267"/>
              <a:ext cx="1425845" cy="587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Public </a:t>
              </a:r>
              <a:r>
                <a:rPr lang="nl-NL" dirty="0" err="1"/>
                <a:t>Prosecution</a:t>
              </a:r>
              <a:endParaRPr lang="nl-BE" dirty="0"/>
            </a:p>
          </p:txBody>
        </p:sp>
        <p:sp>
          <p:nvSpPr>
            <p:cNvPr id="9" name="Rechthoek 8">
              <a:extLst>
                <a:ext uri="{FF2B5EF4-FFF2-40B4-BE49-F238E27FC236}">
                  <a16:creationId xmlns:a16="http://schemas.microsoft.com/office/drawing/2014/main" id="{A26605EF-0D4B-48CD-B44F-B92ED6E6E87D}"/>
                </a:ext>
              </a:extLst>
            </p:cNvPr>
            <p:cNvSpPr/>
            <p:nvPr/>
          </p:nvSpPr>
          <p:spPr>
            <a:xfrm>
              <a:off x="5383079" y="6006791"/>
              <a:ext cx="1425845" cy="453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Inspectorate</a:t>
              </a:r>
              <a:r>
                <a:rPr lang="nl-NL" dirty="0"/>
                <a:t> S&amp;J</a:t>
              </a:r>
              <a:endParaRPr lang="nl-BE" dirty="0"/>
            </a:p>
          </p:txBody>
        </p:sp>
        <p:cxnSp>
          <p:nvCxnSpPr>
            <p:cNvPr id="10" name="Rechte verbindingslijn met pijl 9">
              <a:extLst>
                <a:ext uri="{FF2B5EF4-FFF2-40B4-BE49-F238E27FC236}">
                  <a16:creationId xmlns:a16="http://schemas.microsoft.com/office/drawing/2014/main" id="{6745A75F-A85E-4CB3-8953-ED38DAB63FA5}"/>
                </a:ext>
              </a:extLst>
            </p:cNvPr>
            <p:cNvCxnSpPr>
              <a:cxnSpLocks/>
              <a:stCxn id="8" idx="2"/>
            </p:cNvCxnSpPr>
            <p:nvPr/>
          </p:nvCxnSpPr>
          <p:spPr>
            <a:xfrm>
              <a:off x="6096002" y="2183750"/>
              <a:ext cx="0" cy="1651320"/>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CEEA3FD3-B03A-4A22-AE11-89C8098B097B}"/>
                </a:ext>
              </a:extLst>
            </p:cNvPr>
            <p:cNvCxnSpPr>
              <a:cxnSpLocks/>
              <a:stCxn id="6" idx="1"/>
              <a:endCxn id="4" idx="3"/>
            </p:cNvCxnSpPr>
            <p:nvPr/>
          </p:nvCxnSpPr>
          <p:spPr>
            <a:xfrm flipH="1">
              <a:off x="6808923" y="4061731"/>
              <a:ext cx="745876" cy="2"/>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a:extLst>
                <a:ext uri="{FF2B5EF4-FFF2-40B4-BE49-F238E27FC236}">
                  <a16:creationId xmlns:a16="http://schemas.microsoft.com/office/drawing/2014/main" id="{0C484658-3DDC-48D6-A470-143585A5E492}"/>
                </a:ext>
              </a:extLst>
            </p:cNvPr>
            <p:cNvCxnSpPr>
              <a:cxnSpLocks/>
              <a:stCxn id="4" idx="2"/>
              <a:endCxn id="9" idx="0"/>
            </p:cNvCxnSpPr>
            <p:nvPr/>
          </p:nvCxnSpPr>
          <p:spPr>
            <a:xfrm>
              <a:off x="6096001" y="4288395"/>
              <a:ext cx="1" cy="1718396"/>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a:extLst>
                <a:ext uri="{FF2B5EF4-FFF2-40B4-BE49-F238E27FC236}">
                  <a16:creationId xmlns:a16="http://schemas.microsoft.com/office/drawing/2014/main" id="{81F521E4-88F9-40A2-AF29-D19A3B1FB2C6}"/>
                </a:ext>
              </a:extLst>
            </p:cNvPr>
            <p:cNvCxnSpPr>
              <a:cxnSpLocks/>
              <a:stCxn id="4" idx="1"/>
              <a:endCxn id="7" idx="3"/>
            </p:cNvCxnSpPr>
            <p:nvPr/>
          </p:nvCxnSpPr>
          <p:spPr>
            <a:xfrm flipH="1">
              <a:off x="4637202" y="4061733"/>
              <a:ext cx="745876" cy="0"/>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13" name="Başlık 1">
            <a:extLst>
              <a:ext uri="{FF2B5EF4-FFF2-40B4-BE49-F238E27FC236}">
                <a16:creationId xmlns:a16="http://schemas.microsoft.com/office/drawing/2014/main" id="{EA6B64A5-86F9-42F7-A895-379D91530CFC}"/>
              </a:ext>
            </a:extLst>
          </p:cNvPr>
          <p:cNvSpPr>
            <a:spLocks noGrp="1"/>
          </p:cNvSpPr>
          <p:nvPr>
            <p:ph type="title"/>
          </p:nvPr>
        </p:nvSpPr>
        <p:spPr>
          <a:xfrm>
            <a:off x="838200" y="365125"/>
            <a:ext cx="10515600" cy="1325563"/>
          </a:xfrm>
        </p:spPr>
        <p:txBody>
          <a:bodyPr>
            <a:noAutofit/>
          </a:bodyPr>
          <a:lstStyle/>
          <a:p>
            <a:pPr algn="ctr"/>
            <a:r>
              <a:rPr lang="nl-NL" b="1" dirty="0">
                <a:solidFill>
                  <a:schemeClr val="bg1">
                    <a:lumMod val="50000"/>
                  </a:schemeClr>
                </a:solidFill>
              </a:rPr>
              <a:t>2. Treatment of </a:t>
            </a:r>
            <a:r>
              <a:rPr lang="nl-NL" b="1" dirty="0" err="1">
                <a:solidFill>
                  <a:schemeClr val="bg1">
                    <a:lumMod val="50000"/>
                  </a:schemeClr>
                </a:solidFill>
              </a:rPr>
              <a:t>complaints</a:t>
            </a:r>
            <a:endParaRPr lang="tr-TR" b="1" dirty="0">
              <a:solidFill>
                <a:schemeClr val="bg1">
                  <a:lumMod val="50000"/>
                </a:schemeClr>
              </a:solidFill>
            </a:endParaRPr>
          </a:p>
        </p:txBody>
      </p:sp>
      <p:sp>
        <p:nvSpPr>
          <p:cNvPr id="2" name="Ovaal 1">
            <a:hlinkClick r:id="rId2" action="ppaction://hlinksldjump"/>
            <a:extLst>
              <a:ext uri="{FF2B5EF4-FFF2-40B4-BE49-F238E27FC236}">
                <a16:creationId xmlns:a16="http://schemas.microsoft.com/office/drawing/2014/main" id="{EA43F87C-8862-4BB5-A2CD-7B3CA717534E}"/>
              </a:ext>
            </a:extLst>
          </p:cNvPr>
          <p:cNvSpPr>
            <a:spLocks noChangeAspect="1"/>
          </p:cNvSpPr>
          <p:nvPr/>
        </p:nvSpPr>
        <p:spPr>
          <a:xfrm>
            <a:off x="7339915" y="3543496"/>
            <a:ext cx="429768" cy="4297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1</a:t>
            </a:r>
            <a:endParaRPr lang="nl-BE" dirty="0"/>
          </a:p>
        </p:txBody>
      </p:sp>
      <p:grpSp>
        <p:nvGrpSpPr>
          <p:cNvPr id="51" name="Groep 50">
            <a:extLst>
              <a:ext uri="{FF2B5EF4-FFF2-40B4-BE49-F238E27FC236}">
                <a16:creationId xmlns:a16="http://schemas.microsoft.com/office/drawing/2014/main" id="{FB3EDF20-ECCE-4428-BFAB-B1B0B5E14220}"/>
              </a:ext>
            </a:extLst>
          </p:cNvPr>
          <p:cNvGrpSpPr/>
          <p:nvPr/>
        </p:nvGrpSpPr>
        <p:grpSpPr>
          <a:xfrm>
            <a:off x="7554799" y="4355472"/>
            <a:ext cx="1425845" cy="863657"/>
            <a:chOff x="7554799" y="4355472"/>
            <a:chExt cx="1425845" cy="863657"/>
          </a:xfrm>
        </p:grpSpPr>
        <p:sp>
          <p:nvSpPr>
            <p:cNvPr id="44" name="Rechthoek 43">
              <a:extLst>
                <a:ext uri="{FF2B5EF4-FFF2-40B4-BE49-F238E27FC236}">
                  <a16:creationId xmlns:a16="http://schemas.microsoft.com/office/drawing/2014/main" id="{68182935-E61A-4247-99AC-A28833B5ED4E}"/>
                </a:ext>
              </a:extLst>
            </p:cNvPr>
            <p:cNvSpPr/>
            <p:nvPr/>
          </p:nvSpPr>
          <p:spPr>
            <a:xfrm>
              <a:off x="7554799" y="4631646"/>
              <a:ext cx="1425845" cy="587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Parliament</a:t>
              </a:r>
              <a:endParaRPr lang="nl-BE" dirty="0"/>
            </a:p>
          </p:txBody>
        </p:sp>
        <p:cxnSp>
          <p:nvCxnSpPr>
            <p:cNvPr id="45" name="Rechte verbindingslijn met pijl 44">
              <a:extLst>
                <a:ext uri="{FF2B5EF4-FFF2-40B4-BE49-F238E27FC236}">
                  <a16:creationId xmlns:a16="http://schemas.microsoft.com/office/drawing/2014/main" id="{CB78F30C-64DD-47BB-8A80-AB09D2E7D7D0}"/>
                </a:ext>
              </a:extLst>
            </p:cNvPr>
            <p:cNvCxnSpPr>
              <a:cxnSpLocks/>
              <a:stCxn id="44" idx="0"/>
              <a:endCxn id="6" idx="2"/>
            </p:cNvCxnSpPr>
            <p:nvPr/>
          </p:nvCxnSpPr>
          <p:spPr>
            <a:xfrm flipV="1">
              <a:off x="8267722" y="4355472"/>
              <a:ext cx="0" cy="276174"/>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grpSp>
        <p:nvGrpSpPr>
          <p:cNvPr id="57" name="Groep 56">
            <a:extLst>
              <a:ext uri="{FF2B5EF4-FFF2-40B4-BE49-F238E27FC236}">
                <a16:creationId xmlns:a16="http://schemas.microsoft.com/office/drawing/2014/main" id="{78874135-6C4F-4303-AC8B-1C8FA3D1D243}"/>
              </a:ext>
            </a:extLst>
          </p:cNvPr>
          <p:cNvGrpSpPr/>
          <p:nvPr/>
        </p:nvGrpSpPr>
        <p:grpSpPr>
          <a:xfrm>
            <a:off x="8980644" y="3835070"/>
            <a:ext cx="2261980" cy="429768"/>
            <a:chOff x="8980644" y="3835070"/>
            <a:chExt cx="2261980" cy="429768"/>
          </a:xfrm>
        </p:grpSpPr>
        <p:sp>
          <p:nvSpPr>
            <p:cNvPr id="53" name="Rechthoek 52">
              <a:extLst>
                <a:ext uri="{FF2B5EF4-FFF2-40B4-BE49-F238E27FC236}">
                  <a16:creationId xmlns:a16="http://schemas.microsoft.com/office/drawing/2014/main" id="{859F3E97-AF4A-4901-9011-A85C4818BD5F}"/>
                </a:ext>
              </a:extLst>
            </p:cNvPr>
            <p:cNvSpPr/>
            <p:nvPr/>
          </p:nvSpPr>
          <p:spPr>
            <a:xfrm>
              <a:off x="9927956" y="3835070"/>
              <a:ext cx="1314668" cy="42976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err="1">
                  <a:solidFill>
                    <a:schemeClr val="tx1"/>
                  </a:solidFill>
                </a:rPr>
                <a:t>Admissability</a:t>
              </a:r>
              <a:endParaRPr lang="nl-BE" sz="1400" dirty="0">
                <a:solidFill>
                  <a:schemeClr val="tx1"/>
                </a:solidFill>
              </a:endParaRPr>
            </a:p>
          </p:txBody>
        </p:sp>
        <p:cxnSp>
          <p:nvCxnSpPr>
            <p:cNvPr id="54" name="Rechte verbindingslijn met pijl 53">
              <a:extLst>
                <a:ext uri="{FF2B5EF4-FFF2-40B4-BE49-F238E27FC236}">
                  <a16:creationId xmlns:a16="http://schemas.microsoft.com/office/drawing/2014/main" id="{FE6C74F9-B87C-4A4B-942E-8B8F4882EA25}"/>
                </a:ext>
              </a:extLst>
            </p:cNvPr>
            <p:cNvCxnSpPr>
              <a:cxnSpLocks/>
              <a:stCxn id="53" idx="1"/>
              <a:endCxn id="6" idx="3"/>
            </p:cNvCxnSpPr>
            <p:nvPr/>
          </p:nvCxnSpPr>
          <p:spPr>
            <a:xfrm flipH="1">
              <a:off x="8980644" y="4049954"/>
              <a:ext cx="947312" cy="11777"/>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grpSp>
        <p:nvGrpSpPr>
          <p:cNvPr id="80" name="Groep 79">
            <a:extLst>
              <a:ext uri="{FF2B5EF4-FFF2-40B4-BE49-F238E27FC236}">
                <a16:creationId xmlns:a16="http://schemas.microsoft.com/office/drawing/2014/main" id="{21A2AFFC-23DC-47A9-9DA2-3C8A8843F7C9}"/>
              </a:ext>
            </a:extLst>
          </p:cNvPr>
          <p:cNvGrpSpPr/>
          <p:nvPr/>
        </p:nvGrpSpPr>
        <p:grpSpPr>
          <a:xfrm>
            <a:off x="6808924" y="1890009"/>
            <a:ext cx="4427351" cy="1945061"/>
            <a:chOff x="6808924" y="1890009"/>
            <a:chExt cx="4427351" cy="1945061"/>
          </a:xfrm>
        </p:grpSpPr>
        <p:grpSp>
          <p:nvGrpSpPr>
            <p:cNvPr id="50" name="Groep 49">
              <a:extLst>
                <a:ext uri="{FF2B5EF4-FFF2-40B4-BE49-F238E27FC236}">
                  <a16:creationId xmlns:a16="http://schemas.microsoft.com/office/drawing/2014/main" id="{D0F30A30-3750-4B63-91AA-E93B53A8AA9D}"/>
                </a:ext>
              </a:extLst>
            </p:cNvPr>
            <p:cNvGrpSpPr/>
            <p:nvPr/>
          </p:nvGrpSpPr>
          <p:grpSpPr>
            <a:xfrm>
              <a:off x="6808924" y="1890009"/>
              <a:ext cx="4427351" cy="1643327"/>
              <a:chOff x="6808924" y="1890009"/>
              <a:chExt cx="4427351" cy="1643327"/>
            </a:xfrm>
          </p:grpSpPr>
          <p:cxnSp>
            <p:nvCxnSpPr>
              <p:cNvPr id="23" name="Verbindingslijn: gebogen 22">
                <a:extLst>
                  <a:ext uri="{FF2B5EF4-FFF2-40B4-BE49-F238E27FC236}">
                    <a16:creationId xmlns:a16="http://schemas.microsoft.com/office/drawing/2014/main" id="{EBAD1929-B7E1-4AE2-849C-F9FACCEF0C64}"/>
                  </a:ext>
                </a:extLst>
              </p:cNvPr>
              <p:cNvCxnSpPr>
                <a:cxnSpLocks/>
                <a:stCxn id="25" idx="3"/>
                <a:endCxn id="8" idx="3"/>
              </p:cNvCxnSpPr>
              <p:nvPr/>
            </p:nvCxnSpPr>
            <p:spPr>
              <a:xfrm flipH="1" flipV="1">
                <a:off x="6808924" y="1890009"/>
                <a:ext cx="4427351" cy="1428443"/>
              </a:xfrm>
              <a:prstGeom prst="bentConnector3">
                <a:avLst>
                  <a:gd name="adj1" fmla="val -5163"/>
                </a:avLst>
              </a:prstGeom>
              <a:ln>
                <a:solidFill>
                  <a:schemeClr val="tx1"/>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5" name="Rechthoek 24">
                <a:extLst>
                  <a:ext uri="{FF2B5EF4-FFF2-40B4-BE49-F238E27FC236}">
                    <a16:creationId xmlns:a16="http://schemas.microsoft.com/office/drawing/2014/main" id="{08806542-1137-46D8-B2F9-B14C824509A2}"/>
                  </a:ext>
                </a:extLst>
              </p:cNvPr>
              <p:cNvSpPr/>
              <p:nvPr/>
            </p:nvSpPr>
            <p:spPr>
              <a:xfrm>
                <a:off x="9921607" y="3103568"/>
                <a:ext cx="1314668" cy="42976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err="1">
                    <a:solidFill>
                      <a:schemeClr val="tx1"/>
                    </a:solidFill>
                  </a:rPr>
                  <a:t>Investigation</a:t>
                </a:r>
                <a:endParaRPr lang="nl-BE" sz="1400" dirty="0">
                  <a:solidFill>
                    <a:schemeClr val="tx1"/>
                  </a:solidFill>
                </a:endParaRPr>
              </a:p>
            </p:txBody>
          </p:sp>
        </p:grpSp>
        <p:cxnSp>
          <p:nvCxnSpPr>
            <p:cNvPr id="65" name="Verbindingslijn: gebogen 64">
              <a:extLst>
                <a:ext uri="{FF2B5EF4-FFF2-40B4-BE49-F238E27FC236}">
                  <a16:creationId xmlns:a16="http://schemas.microsoft.com/office/drawing/2014/main" id="{BD09CC9E-6E30-4348-AF12-6DD1F0EF93F0}"/>
                </a:ext>
              </a:extLst>
            </p:cNvPr>
            <p:cNvCxnSpPr>
              <a:cxnSpLocks/>
              <a:stCxn id="25" idx="2"/>
              <a:endCxn id="53" idx="0"/>
            </p:cNvCxnSpPr>
            <p:nvPr/>
          </p:nvCxnSpPr>
          <p:spPr>
            <a:xfrm rot="16200000" flipH="1">
              <a:off x="10431248" y="3681028"/>
              <a:ext cx="301734" cy="6349"/>
            </a:xfrm>
            <a:prstGeom prst="bentConnector3">
              <a:avLst>
                <a:gd name="adj1" fmla="val 50000"/>
              </a:avLst>
            </a:prstGeom>
            <a:ln>
              <a:solidFill>
                <a:schemeClr val="tx1"/>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grpSp>
        <p:nvGrpSpPr>
          <p:cNvPr id="79" name="Groep 78">
            <a:extLst>
              <a:ext uri="{FF2B5EF4-FFF2-40B4-BE49-F238E27FC236}">
                <a16:creationId xmlns:a16="http://schemas.microsoft.com/office/drawing/2014/main" id="{A4B3DDDB-3A97-4CAA-963A-35F2C06229D7}"/>
              </a:ext>
            </a:extLst>
          </p:cNvPr>
          <p:cNvGrpSpPr/>
          <p:nvPr/>
        </p:nvGrpSpPr>
        <p:grpSpPr>
          <a:xfrm>
            <a:off x="3924280" y="4264839"/>
            <a:ext cx="7311995" cy="1968615"/>
            <a:chOff x="3924280" y="4264839"/>
            <a:chExt cx="7311995" cy="1968615"/>
          </a:xfrm>
        </p:grpSpPr>
        <p:grpSp>
          <p:nvGrpSpPr>
            <p:cNvPr id="49" name="Groep 48">
              <a:extLst>
                <a:ext uri="{FF2B5EF4-FFF2-40B4-BE49-F238E27FC236}">
                  <a16:creationId xmlns:a16="http://schemas.microsoft.com/office/drawing/2014/main" id="{074994E7-964D-410C-B714-DF72C790AB12}"/>
                </a:ext>
              </a:extLst>
            </p:cNvPr>
            <p:cNvGrpSpPr/>
            <p:nvPr/>
          </p:nvGrpSpPr>
          <p:grpSpPr>
            <a:xfrm>
              <a:off x="3924280" y="4355475"/>
              <a:ext cx="7311995" cy="1877979"/>
              <a:chOff x="3924280" y="4355475"/>
              <a:chExt cx="7311995" cy="1877979"/>
            </a:xfrm>
          </p:grpSpPr>
          <p:sp>
            <p:nvSpPr>
              <p:cNvPr id="15" name="Rechthoek 14">
                <a:extLst>
                  <a:ext uri="{FF2B5EF4-FFF2-40B4-BE49-F238E27FC236}">
                    <a16:creationId xmlns:a16="http://schemas.microsoft.com/office/drawing/2014/main" id="{3532C588-B399-4EB8-9C58-ACFF6E83C3A4}"/>
                  </a:ext>
                </a:extLst>
              </p:cNvPr>
              <p:cNvSpPr/>
              <p:nvPr/>
            </p:nvSpPr>
            <p:spPr>
              <a:xfrm>
                <a:off x="9921607" y="4613074"/>
                <a:ext cx="1314668" cy="42976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rPr>
                  <a:t>Transfert</a:t>
                </a:r>
                <a:endParaRPr lang="nl-BE" sz="1400" dirty="0">
                  <a:solidFill>
                    <a:schemeClr val="tx1"/>
                  </a:solidFill>
                </a:endParaRPr>
              </a:p>
            </p:txBody>
          </p:sp>
          <p:cxnSp>
            <p:nvCxnSpPr>
              <p:cNvPr id="27" name="Verbindingslijn: gebogen 26">
                <a:extLst>
                  <a:ext uri="{FF2B5EF4-FFF2-40B4-BE49-F238E27FC236}">
                    <a16:creationId xmlns:a16="http://schemas.microsoft.com/office/drawing/2014/main" id="{220CA2EF-4537-4A40-BC0B-9894231F3DAE}"/>
                  </a:ext>
                </a:extLst>
              </p:cNvPr>
              <p:cNvCxnSpPr>
                <a:cxnSpLocks/>
                <a:stCxn id="15" idx="2"/>
                <a:endCxn id="7" idx="2"/>
              </p:cNvCxnSpPr>
              <p:nvPr/>
            </p:nvCxnSpPr>
            <p:spPr>
              <a:xfrm rot="5400000" flipH="1">
                <a:off x="6907927" y="1371828"/>
                <a:ext cx="687368" cy="6654661"/>
              </a:xfrm>
              <a:prstGeom prst="bentConnector3">
                <a:avLst>
                  <a:gd name="adj1" fmla="val -33257"/>
                </a:avLst>
              </a:prstGeom>
              <a:ln>
                <a:solidFill>
                  <a:schemeClr val="tx1"/>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1" name="Verbindingslijn: gebogen 30">
                <a:extLst>
                  <a:ext uri="{FF2B5EF4-FFF2-40B4-BE49-F238E27FC236}">
                    <a16:creationId xmlns:a16="http://schemas.microsoft.com/office/drawing/2014/main" id="{5FD0F50F-1EE7-4BEA-89FB-994871B8F129}"/>
                  </a:ext>
                </a:extLst>
              </p:cNvPr>
              <p:cNvCxnSpPr>
                <a:cxnSpLocks/>
                <a:stCxn id="15" idx="3"/>
                <a:endCxn id="9" idx="3"/>
              </p:cNvCxnSpPr>
              <p:nvPr/>
            </p:nvCxnSpPr>
            <p:spPr>
              <a:xfrm flipH="1">
                <a:off x="6808924" y="4827958"/>
                <a:ext cx="4427351" cy="1405496"/>
              </a:xfrm>
              <a:prstGeom prst="bentConnector3">
                <a:avLst>
                  <a:gd name="adj1" fmla="val -5163"/>
                </a:avLst>
              </a:prstGeom>
              <a:ln>
                <a:solidFill>
                  <a:schemeClr val="tx1"/>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cxnSp>
          <p:nvCxnSpPr>
            <p:cNvPr id="70" name="Verbindingslijn: gebogen 69">
              <a:extLst>
                <a:ext uri="{FF2B5EF4-FFF2-40B4-BE49-F238E27FC236}">
                  <a16:creationId xmlns:a16="http://schemas.microsoft.com/office/drawing/2014/main" id="{648A3979-87FC-4B32-A460-22B1554953FA}"/>
                </a:ext>
              </a:extLst>
            </p:cNvPr>
            <p:cNvCxnSpPr>
              <a:cxnSpLocks/>
              <a:stCxn id="53" idx="2"/>
              <a:endCxn id="15" idx="0"/>
            </p:cNvCxnSpPr>
            <p:nvPr/>
          </p:nvCxnSpPr>
          <p:spPr>
            <a:xfrm rot="5400000">
              <a:off x="10407998" y="4435782"/>
              <a:ext cx="348236" cy="6349"/>
            </a:xfrm>
            <a:prstGeom prst="bentConnector3">
              <a:avLst>
                <a:gd name="adj1" fmla="val 50000"/>
              </a:avLst>
            </a:prstGeom>
            <a:ln>
              <a:solidFill>
                <a:schemeClr val="tx1"/>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0077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with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fade">
                                      <p:cBhvr>
                                        <p:cTn id="14" dur="500"/>
                                        <p:tgtEl>
                                          <p:spTgt spid="5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500"/>
                                        <p:tgtEl>
                                          <p:spTgt spid="7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0"/>
                                        </p:tgtEl>
                                        <p:attrNameLst>
                                          <p:attrName>style.visibility</p:attrName>
                                        </p:attrNameLst>
                                      </p:cBhvr>
                                      <p:to>
                                        <p:strVal val="visible"/>
                                      </p:to>
                                    </p:set>
                                    <p:animEffect transition="in" filter="fade">
                                      <p:cBhvr>
                                        <p:cTn id="24" dur="500"/>
                                        <p:tgtEl>
                                          <p:spTgt spid="8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8A21F3B7-B651-4454-8036-DEA86299990B}"/>
              </a:ext>
            </a:extLst>
          </p:cNvPr>
          <p:cNvSpPr/>
          <p:nvPr/>
        </p:nvSpPr>
        <p:spPr>
          <a:xfrm>
            <a:off x="5383078" y="3835070"/>
            <a:ext cx="1425845" cy="453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Complaint</a:t>
            </a:r>
            <a:endParaRPr lang="nl-BE" dirty="0"/>
          </a:p>
        </p:txBody>
      </p:sp>
      <p:grpSp>
        <p:nvGrpSpPr>
          <p:cNvPr id="24" name="Groep 23">
            <a:extLst>
              <a:ext uri="{FF2B5EF4-FFF2-40B4-BE49-F238E27FC236}">
                <a16:creationId xmlns:a16="http://schemas.microsoft.com/office/drawing/2014/main" id="{0FD80921-2131-4CB8-A409-24300FD0AC5B}"/>
              </a:ext>
            </a:extLst>
          </p:cNvPr>
          <p:cNvGrpSpPr/>
          <p:nvPr/>
        </p:nvGrpSpPr>
        <p:grpSpPr>
          <a:xfrm>
            <a:off x="3211357" y="1596267"/>
            <a:ext cx="5769287" cy="4863849"/>
            <a:chOff x="3211357" y="1596267"/>
            <a:chExt cx="5769287" cy="4863849"/>
          </a:xfrm>
        </p:grpSpPr>
        <p:sp>
          <p:nvSpPr>
            <p:cNvPr id="6" name="Rechthoek 5">
              <a:extLst>
                <a:ext uri="{FF2B5EF4-FFF2-40B4-BE49-F238E27FC236}">
                  <a16:creationId xmlns:a16="http://schemas.microsoft.com/office/drawing/2014/main" id="{77191CFC-A350-464B-82AF-E13E70F466C6}"/>
                </a:ext>
              </a:extLst>
            </p:cNvPr>
            <p:cNvSpPr/>
            <p:nvPr/>
          </p:nvSpPr>
          <p:spPr>
            <a:xfrm>
              <a:off x="7554799" y="3767989"/>
              <a:ext cx="1425845" cy="587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National Ombudsman</a:t>
              </a:r>
              <a:endParaRPr lang="nl-BE" dirty="0"/>
            </a:p>
          </p:txBody>
        </p:sp>
        <p:sp>
          <p:nvSpPr>
            <p:cNvPr id="7" name="Rechthoek 6">
              <a:extLst>
                <a:ext uri="{FF2B5EF4-FFF2-40B4-BE49-F238E27FC236}">
                  <a16:creationId xmlns:a16="http://schemas.microsoft.com/office/drawing/2014/main" id="{69A97FB1-642A-4226-B44D-A426337811B1}"/>
                </a:ext>
              </a:extLst>
            </p:cNvPr>
            <p:cNvSpPr/>
            <p:nvPr/>
          </p:nvSpPr>
          <p:spPr>
            <a:xfrm>
              <a:off x="3211357" y="3767991"/>
              <a:ext cx="1425845" cy="587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Bureau VIK</a:t>
              </a:r>
              <a:endParaRPr lang="nl-BE" dirty="0"/>
            </a:p>
          </p:txBody>
        </p:sp>
        <p:sp>
          <p:nvSpPr>
            <p:cNvPr id="8" name="Rechthoek 7">
              <a:extLst>
                <a:ext uri="{FF2B5EF4-FFF2-40B4-BE49-F238E27FC236}">
                  <a16:creationId xmlns:a16="http://schemas.microsoft.com/office/drawing/2014/main" id="{83788D25-A04E-4043-A9B6-DCAA332379E0}"/>
                </a:ext>
              </a:extLst>
            </p:cNvPr>
            <p:cNvSpPr/>
            <p:nvPr/>
          </p:nvSpPr>
          <p:spPr>
            <a:xfrm>
              <a:off x="5383079" y="1596267"/>
              <a:ext cx="1425845" cy="587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Public </a:t>
              </a:r>
              <a:r>
                <a:rPr lang="nl-NL" dirty="0" err="1"/>
                <a:t>Prosecution</a:t>
              </a:r>
              <a:endParaRPr lang="nl-BE" dirty="0"/>
            </a:p>
          </p:txBody>
        </p:sp>
        <p:sp>
          <p:nvSpPr>
            <p:cNvPr id="9" name="Rechthoek 8">
              <a:extLst>
                <a:ext uri="{FF2B5EF4-FFF2-40B4-BE49-F238E27FC236}">
                  <a16:creationId xmlns:a16="http://schemas.microsoft.com/office/drawing/2014/main" id="{A26605EF-0D4B-48CD-B44F-B92ED6E6E87D}"/>
                </a:ext>
              </a:extLst>
            </p:cNvPr>
            <p:cNvSpPr/>
            <p:nvPr/>
          </p:nvSpPr>
          <p:spPr>
            <a:xfrm>
              <a:off x="5383079" y="6006791"/>
              <a:ext cx="1425845" cy="453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Inspectorate</a:t>
              </a:r>
              <a:r>
                <a:rPr lang="nl-NL" dirty="0"/>
                <a:t> S&amp;J</a:t>
              </a:r>
              <a:endParaRPr lang="nl-BE" dirty="0"/>
            </a:p>
          </p:txBody>
        </p:sp>
        <p:cxnSp>
          <p:nvCxnSpPr>
            <p:cNvPr id="10" name="Rechte verbindingslijn met pijl 9">
              <a:extLst>
                <a:ext uri="{FF2B5EF4-FFF2-40B4-BE49-F238E27FC236}">
                  <a16:creationId xmlns:a16="http://schemas.microsoft.com/office/drawing/2014/main" id="{6745A75F-A85E-4CB3-8953-ED38DAB63FA5}"/>
                </a:ext>
              </a:extLst>
            </p:cNvPr>
            <p:cNvCxnSpPr>
              <a:cxnSpLocks/>
              <a:stCxn id="8" idx="2"/>
            </p:cNvCxnSpPr>
            <p:nvPr/>
          </p:nvCxnSpPr>
          <p:spPr>
            <a:xfrm>
              <a:off x="6096002" y="2183750"/>
              <a:ext cx="0" cy="1651320"/>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CEEA3FD3-B03A-4A22-AE11-89C8098B097B}"/>
                </a:ext>
              </a:extLst>
            </p:cNvPr>
            <p:cNvCxnSpPr>
              <a:cxnSpLocks/>
              <a:stCxn id="6" idx="1"/>
              <a:endCxn id="4" idx="3"/>
            </p:cNvCxnSpPr>
            <p:nvPr/>
          </p:nvCxnSpPr>
          <p:spPr>
            <a:xfrm flipH="1">
              <a:off x="6808923" y="4061731"/>
              <a:ext cx="745876" cy="2"/>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a:extLst>
                <a:ext uri="{FF2B5EF4-FFF2-40B4-BE49-F238E27FC236}">
                  <a16:creationId xmlns:a16="http://schemas.microsoft.com/office/drawing/2014/main" id="{0C484658-3DDC-48D6-A470-143585A5E492}"/>
                </a:ext>
              </a:extLst>
            </p:cNvPr>
            <p:cNvCxnSpPr>
              <a:cxnSpLocks/>
              <a:stCxn id="4" idx="2"/>
              <a:endCxn id="9" idx="0"/>
            </p:cNvCxnSpPr>
            <p:nvPr/>
          </p:nvCxnSpPr>
          <p:spPr>
            <a:xfrm>
              <a:off x="6096001" y="4288395"/>
              <a:ext cx="1" cy="1718396"/>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a:extLst>
                <a:ext uri="{FF2B5EF4-FFF2-40B4-BE49-F238E27FC236}">
                  <a16:creationId xmlns:a16="http://schemas.microsoft.com/office/drawing/2014/main" id="{81F521E4-88F9-40A2-AF29-D19A3B1FB2C6}"/>
                </a:ext>
              </a:extLst>
            </p:cNvPr>
            <p:cNvCxnSpPr>
              <a:cxnSpLocks/>
              <a:stCxn id="4" idx="1"/>
              <a:endCxn id="7" idx="3"/>
            </p:cNvCxnSpPr>
            <p:nvPr/>
          </p:nvCxnSpPr>
          <p:spPr>
            <a:xfrm flipH="1">
              <a:off x="4637202" y="4061733"/>
              <a:ext cx="745876" cy="0"/>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26" name="Başlık 1">
            <a:extLst>
              <a:ext uri="{FF2B5EF4-FFF2-40B4-BE49-F238E27FC236}">
                <a16:creationId xmlns:a16="http://schemas.microsoft.com/office/drawing/2014/main" id="{0ADBA79B-A2C6-4A93-AF25-2E6387F4E4D6}"/>
              </a:ext>
            </a:extLst>
          </p:cNvPr>
          <p:cNvSpPr>
            <a:spLocks noGrp="1"/>
          </p:cNvSpPr>
          <p:nvPr>
            <p:ph type="title"/>
          </p:nvPr>
        </p:nvSpPr>
        <p:spPr>
          <a:xfrm>
            <a:off x="838200" y="365125"/>
            <a:ext cx="10515600" cy="1325563"/>
          </a:xfrm>
        </p:spPr>
        <p:txBody>
          <a:bodyPr>
            <a:noAutofit/>
          </a:bodyPr>
          <a:lstStyle/>
          <a:p>
            <a:pPr algn="ctr"/>
            <a:r>
              <a:rPr lang="nl-NL" b="1" dirty="0">
                <a:solidFill>
                  <a:schemeClr val="bg1">
                    <a:lumMod val="50000"/>
                  </a:schemeClr>
                </a:solidFill>
              </a:rPr>
              <a:t>2. Treatment of </a:t>
            </a:r>
            <a:r>
              <a:rPr lang="nl-NL" b="1" dirty="0" err="1">
                <a:solidFill>
                  <a:schemeClr val="bg1">
                    <a:lumMod val="50000"/>
                  </a:schemeClr>
                </a:solidFill>
              </a:rPr>
              <a:t>complaints</a:t>
            </a:r>
            <a:endParaRPr lang="tr-TR" b="1" dirty="0">
              <a:solidFill>
                <a:schemeClr val="bg1">
                  <a:lumMod val="50000"/>
                </a:schemeClr>
              </a:solidFill>
            </a:endParaRPr>
          </a:p>
        </p:txBody>
      </p:sp>
      <p:sp>
        <p:nvSpPr>
          <p:cNvPr id="13" name="Ovaal 12">
            <a:hlinkClick r:id="rId2" action="ppaction://hlinksldjump"/>
            <a:extLst>
              <a:ext uri="{FF2B5EF4-FFF2-40B4-BE49-F238E27FC236}">
                <a16:creationId xmlns:a16="http://schemas.microsoft.com/office/drawing/2014/main" id="{6C6827AD-2749-448E-A676-4F60254C04B1}"/>
              </a:ext>
            </a:extLst>
          </p:cNvPr>
          <p:cNvSpPr>
            <a:spLocks noChangeAspect="1"/>
          </p:cNvSpPr>
          <p:nvPr/>
        </p:nvSpPr>
        <p:spPr>
          <a:xfrm>
            <a:off x="5059514" y="5803685"/>
            <a:ext cx="429768" cy="4297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2</a:t>
            </a:r>
            <a:endParaRPr lang="nl-BE" dirty="0"/>
          </a:p>
        </p:txBody>
      </p:sp>
      <p:grpSp>
        <p:nvGrpSpPr>
          <p:cNvPr id="49" name="Groep 48">
            <a:extLst>
              <a:ext uri="{FF2B5EF4-FFF2-40B4-BE49-F238E27FC236}">
                <a16:creationId xmlns:a16="http://schemas.microsoft.com/office/drawing/2014/main" id="{19634100-856F-454D-A5A0-7FA04C929E26}"/>
              </a:ext>
            </a:extLst>
          </p:cNvPr>
          <p:cNvGrpSpPr/>
          <p:nvPr/>
        </p:nvGrpSpPr>
        <p:grpSpPr>
          <a:xfrm>
            <a:off x="3266945" y="1890009"/>
            <a:ext cx="2116134" cy="4850944"/>
            <a:chOff x="3266945" y="1890009"/>
            <a:chExt cx="2116134" cy="4850944"/>
          </a:xfrm>
        </p:grpSpPr>
        <p:cxnSp>
          <p:nvCxnSpPr>
            <p:cNvPr id="15" name="Rechte verbindingslijn met pijl 14">
              <a:extLst>
                <a:ext uri="{FF2B5EF4-FFF2-40B4-BE49-F238E27FC236}">
                  <a16:creationId xmlns:a16="http://schemas.microsoft.com/office/drawing/2014/main" id="{D1BC1B29-3B66-40B0-8476-939DD260F19B}"/>
                </a:ext>
              </a:extLst>
            </p:cNvPr>
            <p:cNvCxnSpPr>
              <a:cxnSpLocks/>
              <a:stCxn id="9" idx="1"/>
              <a:endCxn id="18" idx="3"/>
            </p:cNvCxnSpPr>
            <p:nvPr/>
          </p:nvCxnSpPr>
          <p:spPr>
            <a:xfrm flipH="1">
              <a:off x="4581613" y="6233454"/>
              <a:ext cx="801466" cy="292615"/>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7" name="Verbindingslijn: gebogen 16">
              <a:extLst>
                <a:ext uri="{FF2B5EF4-FFF2-40B4-BE49-F238E27FC236}">
                  <a16:creationId xmlns:a16="http://schemas.microsoft.com/office/drawing/2014/main" id="{9CF099E1-40AE-41DC-B70B-E9BDC95054D1}"/>
                </a:ext>
              </a:extLst>
            </p:cNvPr>
            <p:cNvCxnSpPr>
              <a:cxnSpLocks/>
              <a:stCxn id="8" idx="1"/>
              <a:endCxn id="18" idx="1"/>
            </p:cNvCxnSpPr>
            <p:nvPr/>
          </p:nvCxnSpPr>
          <p:spPr>
            <a:xfrm rot="10800000" flipV="1">
              <a:off x="3266945" y="1890009"/>
              <a:ext cx="2116134" cy="4636060"/>
            </a:xfrm>
            <a:prstGeom prst="bentConnector3">
              <a:avLst>
                <a:gd name="adj1" fmla="val 127779"/>
              </a:avLst>
            </a:prstGeom>
            <a:ln>
              <a:solidFill>
                <a:schemeClr val="tx1"/>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8" name="Rechthoek 17">
              <a:extLst>
                <a:ext uri="{FF2B5EF4-FFF2-40B4-BE49-F238E27FC236}">
                  <a16:creationId xmlns:a16="http://schemas.microsoft.com/office/drawing/2014/main" id="{44D7D77B-71B2-44E3-B222-6E8D20D45378}"/>
                </a:ext>
              </a:extLst>
            </p:cNvPr>
            <p:cNvSpPr/>
            <p:nvPr/>
          </p:nvSpPr>
          <p:spPr>
            <a:xfrm>
              <a:off x="3266945" y="6311185"/>
              <a:ext cx="1314668" cy="42976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err="1">
                  <a:solidFill>
                    <a:schemeClr val="tx1"/>
                  </a:solidFill>
                </a:rPr>
                <a:t>Investigation</a:t>
              </a:r>
              <a:endParaRPr lang="nl-BE" sz="1400" dirty="0">
                <a:solidFill>
                  <a:schemeClr val="tx1"/>
                </a:solidFill>
              </a:endParaRPr>
            </a:p>
          </p:txBody>
        </p:sp>
      </p:grpSp>
      <p:grpSp>
        <p:nvGrpSpPr>
          <p:cNvPr id="48" name="Groep 47">
            <a:extLst>
              <a:ext uri="{FF2B5EF4-FFF2-40B4-BE49-F238E27FC236}">
                <a16:creationId xmlns:a16="http://schemas.microsoft.com/office/drawing/2014/main" id="{DBD2E210-CE27-477A-A173-8114F1B2AE22}"/>
              </a:ext>
            </a:extLst>
          </p:cNvPr>
          <p:cNvGrpSpPr/>
          <p:nvPr/>
        </p:nvGrpSpPr>
        <p:grpSpPr>
          <a:xfrm>
            <a:off x="3924281" y="4061731"/>
            <a:ext cx="5056363" cy="2679222"/>
            <a:chOff x="3924281" y="4061731"/>
            <a:chExt cx="5056363" cy="2679222"/>
          </a:xfrm>
        </p:grpSpPr>
        <p:cxnSp>
          <p:nvCxnSpPr>
            <p:cNvPr id="35" name="Verbindingslijn: gebogen 34">
              <a:extLst>
                <a:ext uri="{FF2B5EF4-FFF2-40B4-BE49-F238E27FC236}">
                  <a16:creationId xmlns:a16="http://schemas.microsoft.com/office/drawing/2014/main" id="{FF827EE1-FC8E-4B6E-B2CE-B731D675FD93}"/>
                </a:ext>
              </a:extLst>
            </p:cNvPr>
            <p:cNvCxnSpPr>
              <a:cxnSpLocks/>
              <a:stCxn id="19" idx="0"/>
              <a:endCxn id="7" idx="2"/>
            </p:cNvCxnSpPr>
            <p:nvPr/>
          </p:nvCxnSpPr>
          <p:spPr>
            <a:xfrm rot="16200000" flipV="1">
              <a:off x="5090352" y="3189403"/>
              <a:ext cx="1955711" cy="4287853"/>
            </a:xfrm>
            <a:prstGeom prst="bentConnector3">
              <a:avLst>
                <a:gd name="adj1" fmla="val 50000"/>
              </a:avLst>
            </a:prstGeom>
            <a:ln>
              <a:solidFill>
                <a:schemeClr val="tx1"/>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9" name="Rechthoek 18">
              <a:extLst>
                <a:ext uri="{FF2B5EF4-FFF2-40B4-BE49-F238E27FC236}">
                  <a16:creationId xmlns:a16="http://schemas.microsoft.com/office/drawing/2014/main" id="{D6EF7C68-C7A6-4842-A88F-93D867BFBBF2}"/>
                </a:ext>
              </a:extLst>
            </p:cNvPr>
            <p:cNvSpPr/>
            <p:nvPr/>
          </p:nvSpPr>
          <p:spPr>
            <a:xfrm>
              <a:off x="7554799" y="6311185"/>
              <a:ext cx="1314668" cy="42976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rPr>
                <a:t>Transfert</a:t>
              </a:r>
              <a:endParaRPr lang="nl-BE" sz="1400" dirty="0">
                <a:solidFill>
                  <a:schemeClr val="tx1"/>
                </a:solidFill>
              </a:endParaRPr>
            </a:p>
          </p:txBody>
        </p:sp>
        <p:cxnSp>
          <p:nvCxnSpPr>
            <p:cNvPr id="22" name="Verbindingslijn: gebogen 21">
              <a:extLst>
                <a:ext uri="{FF2B5EF4-FFF2-40B4-BE49-F238E27FC236}">
                  <a16:creationId xmlns:a16="http://schemas.microsoft.com/office/drawing/2014/main" id="{125E010E-5B57-4366-A77F-DD7636AB4386}"/>
                </a:ext>
              </a:extLst>
            </p:cNvPr>
            <p:cNvCxnSpPr>
              <a:cxnSpLocks/>
              <a:stCxn id="19" idx="3"/>
              <a:endCxn id="6" idx="3"/>
            </p:cNvCxnSpPr>
            <p:nvPr/>
          </p:nvCxnSpPr>
          <p:spPr>
            <a:xfrm flipV="1">
              <a:off x="8869467" y="4061731"/>
              <a:ext cx="111177" cy="2464338"/>
            </a:xfrm>
            <a:prstGeom prst="bentConnector3">
              <a:avLst>
                <a:gd name="adj1" fmla="val 599359"/>
              </a:avLst>
            </a:prstGeom>
            <a:ln>
              <a:solidFill>
                <a:schemeClr val="tx1"/>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0" name="Rechte verbindingslijn met pijl 29">
              <a:extLst>
                <a:ext uri="{FF2B5EF4-FFF2-40B4-BE49-F238E27FC236}">
                  <a16:creationId xmlns:a16="http://schemas.microsoft.com/office/drawing/2014/main" id="{5F8BABF6-5525-4BBE-BD6C-AC97FD55A97E}"/>
                </a:ext>
              </a:extLst>
            </p:cNvPr>
            <p:cNvCxnSpPr>
              <a:cxnSpLocks/>
              <a:stCxn id="9" idx="3"/>
              <a:endCxn id="19" idx="1"/>
            </p:cNvCxnSpPr>
            <p:nvPr/>
          </p:nvCxnSpPr>
          <p:spPr>
            <a:xfrm>
              <a:off x="6808924" y="6233454"/>
              <a:ext cx="745875" cy="292615"/>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grpSp>
        <p:nvGrpSpPr>
          <p:cNvPr id="54" name="Groep 53">
            <a:extLst>
              <a:ext uri="{FF2B5EF4-FFF2-40B4-BE49-F238E27FC236}">
                <a16:creationId xmlns:a16="http://schemas.microsoft.com/office/drawing/2014/main" id="{58307F28-8544-44EC-AA5A-657DA542C120}"/>
              </a:ext>
            </a:extLst>
          </p:cNvPr>
          <p:cNvGrpSpPr/>
          <p:nvPr/>
        </p:nvGrpSpPr>
        <p:grpSpPr>
          <a:xfrm>
            <a:off x="6096002" y="4631646"/>
            <a:ext cx="2884642" cy="1375145"/>
            <a:chOff x="6096002" y="4631646"/>
            <a:chExt cx="2884642" cy="1375145"/>
          </a:xfrm>
        </p:grpSpPr>
        <p:sp>
          <p:nvSpPr>
            <p:cNvPr id="21" name="Rechthoek 20">
              <a:extLst>
                <a:ext uri="{FF2B5EF4-FFF2-40B4-BE49-F238E27FC236}">
                  <a16:creationId xmlns:a16="http://schemas.microsoft.com/office/drawing/2014/main" id="{87B7AF51-C318-482D-9D90-8849DF19E812}"/>
                </a:ext>
              </a:extLst>
            </p:cNvPr>
            <p:cNvSpPr/>
            <p:nvPr/>
          </p:nvSpPr>
          <p:spPr>
            <a:xfrm>
              <a:off x="7554799" y="4631646"/>
              <a:ext cx="1425845" cy="587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Parliament</a:t>
              </a:r>
              <a:endParaRPr lang="nl-BE" dirty="0"/>
            </a:p>
          </p:txBody>
        </p:sp>
        <p:cxnSp>
          <p:nvCxnSpPr>
            <p:cNvPr id="51" name="Rechte verbindingslijn met pijl 50">
              <a:extLst>
                <a:ext uri="{FF2B5EF4-FFF2-40B4-BE49-F238E27FC236}">
                  <a16:creationId xmlns:a16="http://schemas.microsoft.com/office/drawing/2014/main" id="{FC183B5A-19EB-4411-B580-D0BA5D29A58E}"/>
                </a:ext>
              </a:extLst>
            </p:cNvPr>
            <p:cNvCxnSpPr>
              <a:cxnSpLocks/>
              <a:stCxn id="9" idx="0"/>
              <a:endCxn id="21" idx="1"/>
            </p:cNvCxnSpPr>
            <p:nvPr/>
          </p:nvCxnSpPr>
          <p:spPr>
            <a:xfrm flipV="1">
              <a:off x="6096002" y="4925388"/>
              <a:ext cx="1458797" cy="1081403"/>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2588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withEffect">
                                  <p:stCondLst>
                                    <p:cond delay="0"/>
                                  </p:stCondLst>
                                  <p:childTnLst>
                                    <p:animClr clrSpc="rgb" dir="cw">
                                      <p:cBhvr override="childStyle">
                                        <p:cTn id="6" dur="250" autoRev="1" fill="remove"/>
                                        <p:tgtEl>
                                          <p:spTgt spid="13"/>
                                        </p:tgtEl>
                                        <p:attrNameLst>
                                          <p:attrName>style.color</p:attrName>
                                        </p:attrNameLst>
                                      </p:cBhvr>
                                      <p:to>
                                        <a:schemeClr val="bg1"/>
                                      </p:to>
                                    </p:animClr>
                                    <p:animClr clrSpc="rgb" dir="cw">
                                      <p:cBhvr>
                                        <p:cTn id="7" dur="250" autoRev="1" fill="remove"/>
                                        <p:tgtEl>
                                          <p:spTgt spid="13"/>
                                        </p:tgtEl>
                                        <p:attrNameLst>
                                          <p:attrName>fillcolor</p:attrName>
                                        </p:attrNameLst>
                                      </p:cBhvr>
                                      <p:to>
                                        <a:schemeClr val="bg1"/>
                                      </p:to>
                                    </p:animClr>
                                    <p:set>
                                      <p:cBhvr>
                                        <p:cTn id="8" dur="250" autoRev="1" fill="remove"/>
                                        <p:tgtEl>
                                          <p:spTgt spid="13"/>
                                        </p:tgtEl>
                                        <p:attrNameLst>
                                          <p:attrName>fill.type</p:attrName>
                                        </p:attrNameLst>
                                      </p:cBhvr>
                                      <p:to>
                                        <p:strVal val="solid"/>
                                      </p:to>
                                    </p:set>
                                    <p:set>
                                      <p:cBhvr>
                                        <p:cTn id="9" dur="250" autoRev="1" fill="remove"/>
                                        <p:tgtEl>
                                          <p:spTgt spid="13"/>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8A21F3B7-B651-4454-8036-DEA86299990B}"/>
              </a:ext>
            </a:extLst>
          </p:cNvPr>
          <p:cNvSpPr/>
          <p:nvPr/>
        </p:nvSpPr>
        <p:spPr>
          <a:xfrm>
            <a:off x="5383078" y="3835070"/>
            <a:ext cx="1425845" cy="453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Complaint</a:t>
            </a:r>
            <a:endParaRPr lang="nl-BE" dirty="0"/>
          </a:p>
        </p:txBody>
      </p:sp>
      <p:grpSp>
        <p:nvGrpSpPr>
          <p:cNvPr id="24" name="Groep 23">
            <a:extLst>
              <a:ext uri="{FF2B5EF4-FFF2-40B4-BE49-F238E27FC236}">
                <a16:creationId xmlns:a16="http://schemas.microsoft.com/office/drawing/2014/main" id="{0FD80921-2131-4CB8-A409-24300FD0AC5B}"/>
              </a:ext>
            </a:extLst>
          </p:cNvPr>
          <p:cNvGrpSpPr/>
          <p:nvPr/>
        </p:nvGrpSpPr>
        <p:grpSpPr>
          <a:xfrm>
            <a:off x="3211357" y="1596267"/>
            <a:ext cx="5769287" cy="4863849"/>
            <a:chOff x="3211357" y="1596267"/>
            <a:chExt cx="5769287" cy="4863849"/>
          </a:xfrm>
        </p:grpSpPr>
        <p:sp>
          <p:nvSpPr>
            <p:cNvPr id="6" name="Rechthoek 5">
              <a:extLst>
                <a:ext uri="{FF2B5EF4-FFF2-40B4-BE49-F238E27FC236}">
                  <a16:creationId xmlns:a16="http://schemas.microsoft.com/office/drawing/2014/main" id="{77191CFC-A350-464B-82AF-E13E70F466C6}"/>
                </a:ext>
              </a:extLst>
            </p:cNvPr>
            <p:cNvSpPr/>
            <p:nvPr/>
          </p:nvSpPr>
          <p:spPr>
            <a:xfrm>
              <a:off x="7554799" y="3767989"/>
              <a:ext cx="1425845" cy="587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National Ombudsman</a:t>
              </a:r>
              <a:endParaRPr lang="nl-BE" dirty="0"/>
            </a:p>
          </p:txBody>
        </p:sp>
        <p:sp>
          <p:nvSpPr>
            <p:cNvPr id="7" name="Rechthoek 6">
              <a:extLst>
                <a:ext uri="{FF2B5EF4-FFF2-40B4-BE49-F238E27FC236}">
                  <a16:creationId xmlns:a16="http://schemas.microsoft.com/office/drawing/2014/main" id="{69A97FB1-642A-4226-B44D-A426337811B1}"/>
                </a:ext>
              </a:extLst>
            </p:cNvPr>
            <p:cNvSpPr/>
            <p:nvPr/>
          </p:nvSpPr>
          <p:spPr>
            <a:xfrm>
              <a:off x="3211357" y="3767991"/>
              <a:ext cx="1425845" cy="587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Bureau VIK</a:t>
              </a:r>
              <a:endParaRPr lang="nl-BE" dirty="0"/>
            </a:p>
          </p:txBody>
        </p:sp>
        <p:sp>
          <p:nvSpPr>
            <p:cNvPr id="8" name="Rechthoek 7">
              <a:extLst>
                <a:ext uri="{FF2B5EF4-FFF2-40B4-BE49-F238E27FC236}">
                  <a16:creationId xmlns:a16="http://schemas.microsoft.com/office/drawing/2014/main" id="{83788D25-A04E-4043-A9B6-DCAA332379E0}"/>
                </a:ext>
              </a:extLst>
            </p:cNvPr>
            <p:cNvSpPr/>
            <p:nvPr/>
          </p:nvSpPr>
          <p:spPr>
            <a:xfrm>
              <a:off x="5383079" y="1596267"/>
              <a:ext cx="1425845" cy="587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Public </a:t>
              </a:r>
              <a:r>
                <a:rPr lang="nl-NL" dirty="0" err="1"/>
                <a:t>Prosecution</a:t>
              </a:r>
              <a:endParaRPr lang="nl-BE" dirty="0"/>
            </a:p>
          </p:txBody>
        </p:sp>
        <p:sp>
          <p:nvSpPr>
            <p:cNvPr id="9" name="Rechthoek 8">
              <a:extLst>
                <a:ext uri="{FF2B5EF4-FFF2-40B4-BE49-F238E27FC236}">
                  <a16:creationId xmlns:a16="http://schemas.microsoft.com/office/drawing/2014/main" id="{A26605EF-0D4B-48CD-B44F-B92ED6E6E87D}"/>
                </a:ext>
              </a:extLst>
            </p:cNvPr>
            <p:cNvSpPr/>
            <p:nvPr/>
          </p:nvSpPr>
          <p:spPr>
            <a:xfrm>
              <a:off x="5383079" y="6006791"/>
              <a:ext cx="1425845" cy="453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Inspectorate</a:t>
              </a:r>
              <a:r>
                <a:rPr lang="nl-NL" dirty="0"/>
                <a:t> S&amp;J</a:t>
              </a:r>
              <a:endParaRPr lang="nl-BE" dirty="0"/>
            </a:p>
          </p:txBody>
        </p:sp>
        <p:cxnSp>
          <p:nvCxnSpPr>
            <p:cNvPr id="10" name="Rechte verbindingslijn met pijl 9">
              <a:extLst>
                <a:ext uri="{FF2B5EF4-FFF2-40B4-BE49-F238E27FC236}">
                  <a16:creationId xmlns:a16="http://schemas.microsoft.com/office/drawing/2014/main" id="{6745A75F-A85E-4CB3-8953-ED38DAB63FA5}"/>
                </a:ext>
              </a:extLst>
            </p:cNvPr>
            <p:cNvCxnSpPr>
              <a:cxnSpLocks/>
              <a:stCxn id="8" idx="2"/>
            </p:cNvCxnSpPr>
            <p:nvPr/>
          </p:nvCxnSpPr>
          <p:spPr>
            <a:xfrm>
              <a:off x="6096002" y="2183750"/>
              <a:ext cx="0" cy="1651320"/>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CEEA3FD3-B03A-4A22-AE11-89C8098B097B}"/>
                </a:ext>
              </a:extLst>
            </p:cNvPr>
            <p:cNvCxnSpPr>
              <a:cxnSpLocks/>
              <a:stCxn id="6" idx="1"/>
              <a:endCxn id="4" idx="3"/>
            </p:cNvCxnSpPr>
            <p:nvPr/>
          </p:nvCxnSpPr>
          <p:spPr>
            <a:xfrm flipH="1">
              <a:off x="6808923" y="4061731"/>
              <a:ext cx="745876" cy="2"/>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a:extLst>
                <a:ext uri="{FF2B5EF4-FFF2-40B4-BE49-F238E27FC236}">
                  <a16:creationId xmlns:a16="http://schemas.microsoft.com/office/drawing/2014/main" id="{0C484658-3DDC-48D6-A470-143585A5E492}"/>
                </a:ext>
              </a:extLst>
            </p:cNvPr>
            <p:cNvCxnSpPr>
              <a:cxnSpLocks/>
              <a:stCxn id="4" idx="2"/>
              <a:endCxn id="9" idx="0"/>
            </p:cNvCxnSpPr>
            <p:nvPr/>
          </p:nvCxnSpPr>
          <p:spPr>
            <a:xfrm>
              <a:off x="6096001" y="4288395"/>
              <a:ext cx="1" cy="1718396"/>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a:extLst>
                <a:ext uri="{FF2B5EF4-FFF2-40B4-BE49-F238E27FC236}">
                  <a16:creationId xmlns:a16="http://schemas.microsoft.com/office/drawing/2014/main" id="{81F521E4-88F9-40A2-AF29-D19A3B1FB2C6}"/>
                </a:ext>
              </a:extLst>
            </p:cNvPr>
            <p:cNvCxnSpPr>
              <a:cxnSpLocks/>
              <a:stCxn id="4" idx="1"/>
              <a:endCxn id="7" idx="3"/>
            </p:cNvCxnSpPr>
            <p:nvPr/>
          </p:nvCxnSpPr>
          <p:spPr>
            <a:xfrm flipH="1">
              <a:off x="4637202" y="4061733"/>
              <a:ext cx="745876" cy="0"/>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26" name="Başlık 1">
            <a:extLst>
              <a:ext uri="{FF2B5EF4-FFF2-40B4-BE49-F238E27FC236}">
                <a16:creationId xmlns:a16="http://schemas.microsoft.com/office/drawing/2014/main" id="{0ADBA79B-A2C6-4A93-AF25-2E6387F4E4D6}"/>
              </a:ext>
            </a:extLst>
          </p:cNvPr>
          <p:cNvSpPr>
            <a:spLocks noGrp="1"/>
          </p:cNvSpPr>
          <p:nvPr>
            <p:ph type="title"/>
          </p:nvPr>
        </p:nvSpPr>
        <p:spPr>
          <a:xfrm>
            <a:off x="838200" y="365125"/>
            <a:ext cx="10515600" cy="1325563"/>
          </a:xfrm>
        </p:spPr>
        <p:txBody>
          <a:bodyPr>
            <a:noAutofit/>
          </a:bodyPr>
          <a:lstStyle/>
          <a:p>
            <a:pPr algn="ctr"/>
            <a:r>
              <a:rPr lang="nl-NL" b="1" dirty="0">
                <a:solidFill>
                  <a:schemeClr val="bg1">
                    <a:lumMod val="50000"/>
                  </a:schemeClr>
                </a:solidFill>
              </a:rPr>
              <a:t>2. Treatment of </a:t>
            </a:r>
            <a:r>
              <a:rPr lang="nl-NL" b="1" dirty="0" err="1">
                <a:solidFill>
                  <a:schemeClr val="bg1">
                    <a:lumMod val="50000"/>
                  </a:schemeClr>
                </a:solidFill>
              </a:rPr>
              <a:t>complaints</a:t>
            </a:r>
            <a:endParaRPr lang="tr-TR" b="1" dirty="0">
              <a:solidFill>
                <a:schemeClr val="bg1">
                  <a:lumMod val="50000"/>
                </a:schemeClr>
              </a:solidFill>
            </a:endParaRPr>
          </a:p>
        </p:txBody>
      </p:sp>
      <p:sp>
        <p:nvSpPr>
          <p:cNvPr id="13" name="Ovaal 12">
            <a:hlinkClick r:id="rId2" action="ppaction://hlinksldjump"/>
            <a:extLst>
              <a:ext uri="{FF2B5EF4-FFF2-40B4-BE49-F238E27FC236}">
                <a16:creationId xmlns:a16="http://schemas.microsoft.com/office/drawing/2014/main" id="{7D4940C7-D810-4CCF-A93A-5E02F17BB3BB}"/>
              </a:ext>
            </a:extLst>
          </p:cNvPr>
          <p:cNvSpPr>
            <a:spLocks noChangeAspect="1"/>
          </p:cNvSpPr>
          <p:nvPr/>
        </p:nvSpPr>
        <p:spPr>
          <a:xfrm>
            <a:off x="2996473" y="3553105"/>
            <a:ext cx="429768" cy="4297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3</a:t>
            </a:r>
            <a:endParaRPr lang="nl-BE" dirty="0"/>
          </a:p>
        </p:txBody>
      </p:sp>
      <p:grpSp>
        <p:nvGrpSpPr>
          <p:cNvPr id="51" name="Groep 50">
            <a:extLst>
              <a:ext uri="{FF2B5EF4-FFF2-40B4-BE49-F238E27FC236}">
                <a16:creationId xmlns:a16="http://schemas.microsoft.com/office/drawing/2014/main" id="{8DB1AAFA-C7DF-41D7-AF49-CA3296AA46CB}"/>
              </a:ext>
            </a:extLst>
          </p:cNvPr>
          <p:cNvGrpSpPr/>
          <p:nvPr/>
        </p:nvGrpSpPr>
        <p:grpSpPr>
          <a:xfrm>
            <a:off x="1282123" y="4785240"/>
            <a:ext cx="1425845" cy="924023"/>
            <a:chOff x="1282123" y="4785240"/>
            <a:chExt cx="1425845" cy="924023"/>
          </a:xfrm>
        </p:grpSpPr>
        <p:sp>
          <p:nvSpPr>
            <p:cNvPr id="25" name="Rechthoek 24">
              <a:extLst>
                <a:ext uri="{FF2B5EF4-FFF2-40B4-BE49-F238E27FC236}">
                  <a16:creationId xmlns:a16="http://schemas.microsoft.com/office/drawing/2014/main" id="{9746B002-F88C-47C2-9254-E1E1FC56D92A}"/>
                </a:ext>
              </a:extLst>
            </p:cNvPr>
            <p:cNvSpPr/>
            <p:nvPr/>
          </p:nvSpPr>
          <p:spPr>
            <a:xfrm>
              <a:off x="1282123" y="5121780"/>
              <a:ext cx="1425845" cy="587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Disciplinary</a:t>
              </a:r>
              <a:r>
                <a:rPr lang="nl-NL" dirty="0"/>
                <a:t> </a:t>
              </a:r>
              <a:r>
                <a:rPr lang="nl-NL" dirty="0" err="1"/>
                <a:t>Authority</a:t>
              </a:r>
              <a:endParaRPr lang="nl-BE" dirty="0"/>
            </a:p>
          </p:txBody>
        </p:sp>
        <p:cxnSp>
          <p:nvCxnSpPr>
            <p:cNvPr id="27" name="Rechte verbindingslijn met pijl 26">
              <a:extLst>
                <a:ext uri="{FF2B5EF4-FFF2-40B4-BE49-F238E27FC236}">
                  <a16:creationId xmlns:a16="http://schemas.microsoft.com/office/drawing/2014/main" id="{91309C04-4D4E-4344-93C4-9BB82825D151}"/>
                </a:ext>
              </a:extLst>
            </p:cNvPr>
            <p:cNvCxnSpPr>
              <a:cxnSpLocks/>
              <a:stCxn id="15" idx="2"/>
              <a:endCxn id="25" idx="0"/>
            </p:cNvCxnSpPr>
            <p:nvPr/>
          </p:nvCxnSpPr>
          <p:spPr>
            <a:xfrm>
              <a:off x="1995046" y="4785240"/>
              <a:ext cx="0" cy="336540"/>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grpSp>
        <p:nvGrpSpPr>
          <p:cNvPr id="52" name="Groep 51">
            <a:extLst>
              <a:ext uri="{FF2B5EF4-FFF2-40B4-BE49-F238E27FC236}">
                <a16:creationId xmlns:a16="http://schemas.microsoft.com/office/drawing/2014/main" id="{82404E3F-0E61-496B-8A67-932B9059A570}"/>
              </a:ext>
            </a:extLst>
          </p:cNvPr>
          <p:cNvGrpSpPr/>
          <p:nvPr/>
        </p:nvGrpSpPr>
        <p:grpSpPr>
          <a:xfrm>
            <a:off x="1282122" y="5709263"/>
            <a:ext cx="2206132" cy="949310"/>
            <a:chOff x="1282122" y="5709263"/>
            <a:chExt cx="2206132" cy="949310"/>
          </a:xfrm>
        </p:grpSpPr>
        <p:sp>
          <p:nvSpPr>
            <p:cNvPr id="30" name="Rechthoek 29">
              <a:extLst>
                <a:ext uri="{FF2B5EF4-FFF2-40B4-BE49-F238E27FC236}">
                  <a16:creationId xmlns:a16="http://schemas.microsoft.com/office/drawing/2014/main" id="{A7956D41-650F-409B-B639-63D437C4303E}"/>
                </a:ext>
              </a:extLst>
            </p:cNvPr>
            <p:cNvSpPr/>
            <p:nvPr/>
          </p:nvSpPr>
          <p:spPr>
            <a:xfrm>
              <a:off x="1282122" y="6071090"/>
              <a:ext cx="1425845" cy="587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Independent</a:t>
              </a:r>
            </a:p>
            <a:p>
              <a:pPr algn="ctr"/>
              <a:r>
                <a:rPr lang="nl-NL" dirty="0" err="1"/>
                <a:t>Committee</a:t>
              </a:r>
              <a:endParaRPr lang="nl-BE" dirty="0"/>
            </a:p>
          </p:txBody>
        </p:sp>
        <p:sp>
          <p:nvSpPr>
            <p:cNvPr id="31" name="Rechthoek 30">
              <a:extLst>
                <a:ext uri="{FF2B5EF4-FFF2-40B4-BE49-F238E27FC236}">
                  <a16:creationId xmlns:a16="http://schemas.microsoft.com/office/drawing/2014/main" id="{47B94C35-62D7-48F6-8ACE-02C6BE66B746}"/>
                </a:ext>
              </a:extLst>
            </p:cNvPr>
            <p:cNvSpPr/>
            <p:nvPr/>
          </p:nvSpPr>
          <p:spPr>
            <a:xfrm>
              <a:off x="2652380" y="6145092"/>
              <a:ext cx="835874" cy="4798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Appeal</a:t>
              </a:r>
              <a:endParaRPr lang="nl-BE" sz="1600" dirty="0">
                <a:solidFill>
                  <a:schemeClr val="tx1"/>
                </a:solidFill>
              </a:endParaRPr>
            </a:p>
          </p:txBody>
        </p:sp>
        <p:cxnSp>
          <p:nvCxnSpPr>
            <p:cNvPr id="32" name="Rechte verbindingslijn met pijl 31">
              <a:extLst>
                <a:ext uri="{FF2B5EF4-FFF2-40B4-BE49-F238E27FC236}">
                  <a16:creationId xmlns:a16="http://schemas.microsoft.com/office/drawing/2014/main" id="{0E6B6102-3A67-4461-AE11-EA6558B8A255}"/>
                </a:ext>
              </a:extLst>
            </p:cNvPr>
            <p:cNvCxnSpPr>
              <a:cxnSpLocks/>
              <a:stCxn id="25" idx="2"/>
              <a:endCxn id="30" idx="0"/>
            </p:cNvCxnSpPr>
            <p:nvPr/>
          </p:nvCxnSpPr>
          <p:spPr>
            <a:xfrm flipH="1">
              <a:off x="1995045" y="5709263"/>
              <a:ext cx="1" cy="361827"/>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grpSp>
        <p:nvGrpSpPr>
          <p:cNvPr id="53" name="Groep 52">
            <a:extLst>
              <a:ext uri="{FF2B5EF4-FFF2-40B4-BE49-F238E27FC236}">
                <a16:creationId xmlns:a16="http://schemas.microsoft.com/office/drawing/2014/main" id="{EFFB9D58-C221-4214-9C3E-A7BCCFD5F2F3}"/>
              </a:ext>
            </a:extLst>
          </p:cNvPr>
          <p:cNvGrpSpPr/>
          <p:nvPr/>
        </p:nvGrpSpPr>
        <p:grpSpPr>
          <a:xfrm>
            <a:off x="3070317" y="4061731"/>
            <a:ext cx="6529511" cy="2563168"/>
            <a:chOff x="2295402" y="4375637"/>
            <a:chExt cx="6529511" cy="2563168"/>
          </a:xfrm>
        </p:grpSpPr>
        <p:cxnSp>
          <p:nvCxnSpPr>
            <p:cNvPr id="37" name="Verbindingslijn: gebogen 36">
              <a:extLst>
                <a:ext uri="{FF2B5EF4-FFF2-40B4-BE49-F238E27FC236}">
                  <a16:creationId xmlns:a16="http://schemas.microsoft.com/office/drawing/2014/main" id="{A6D3C30D-B863-4003-8E05-A9EE2771D7C1}"/>
                </a:ext>
              </a:extLst>
            </p:cNvPr>
            <p:cNvCxnSpPr>
              <a:cxnSpLocks/>
              <a:stCxn id="6" idx="3"/>
              <a:endCxn id="31" idx="2"/>
            </p:cNvCxnSpPr>
            <p:nvPr/>
          </p:nvCxnSpPr>
          <p:spPr>
            <a:xfrm flipH="1">
              <a:off x="2295402" y="4375637"/>
              <a:ext cx="5910327" cy="2563168"/>
            </a:xfrm>
            <a:prstGeom prst="bentConnector4">
              <a:avLst>
                <a:gd name="adj1" fmla="val -3868"/>
                <a:gd name="adj2" fmla="val 105896"/>
              </a:avLst>
            </a:prstGeom>
            <a:ln>
              <a:solidFill>
                <a:schemeClr val="tx1"/>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48" name="Rechthoek 47">
              <a:extLst>
                <a:ext uri="{FF2B5EF4-FFF2-40B4-BE49-F238E27FC236}">
                  <a16:creationId xmlns:a16="http://schemas.microsoft.com/office/drawing/2014/main" id="{EDF95D34-D033-40EB-B542-384AB4537635}"/>
                </a:ext>
              </a:extLst>
            </p:cNvPr>
            <p:cNvSpPr/>
            <p:nvPr/>
          </p:nvSpPr>
          <p:spPr>
            <a:xfrm>
              <a:off x="7767576" y="5175617"/>
              <a:ext cx="1057337" cy="4798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err="1">
                  <a:solidFill>
                    <a:schemeClr val="tx1"/>
                  </a:solidFill>
                </a:rPr>
                <a:t>Mediation</a:t>
              </a:r>
              <a:endParaRPr lang="nl-BE" sz="1600" dirty="0">
                <a:solidFill>
                  <a:schemeClr val="tx1"/>
                </a:solidFill>
              </a:endParaRPr>
            </a:p>
          </p:txBody>
        </p:sp>
      </p:grpSp>
      <p:grpSp>
        <p:nvGrpSpPr>
          <p:cNvPr id="65" name="Groep 64">
            <a:extLst>
              <a:ext uri="{FF2B5EF4-FFF2-40B4-BE49-F238E27FC236}">
                <a16:creationId xmlns:a16="http://schemas.microsoft.com/office/drawing/2014/main" id="{B724531C-E3F4-4612-B970-4B0CEA731753}"/>
              </a:ext>
            </a:extLst>
          </p:cNvPr>
          <p:cNvGrpSpPr/>
          <p:nvPr/>
        </p:nvGrpSpPr>
        <p:grpSpPr>
          <a:xfrm>
            <a:off x="536246" y="3846846"/>
            <a:ext cx="2675111" cy="429768"/>
            <a:chOff x="536246" y="3846846"/>
            <a:chExt cx="2675111" cy="429768"/>
          </a:xfrm>
        </p:grpSpPr>
        <p:cxnSp>
          <p:nvCxnSpPr>
            <p:cNvPr id="22" name="Rechte verbindingslijn met pijl 21">
              <a:extLst>
                <a:ext uri="{FF2B5EF4-FFF2-40B4-BE49-F238E27FC236}">
                  <a16:creationId xmlns:a16="http://schemas.microsoft.com/office/drawing/2014/main" id="{1A3FFEB1-C968-49C9-9BEE-46990D074A04}"/>
                </a:ext>
              </a:extLst>
            </p:cNvPr>
            <p:cNvCxnSpPr>
              <a:cxnSpLocks/>
              <a:stCxn id="7" idx="1"/>
              <a:endCxn id="55" idx="3"/>
            </p:cNvCxnSpPr>
            <p:nvPr/>
          </p:nvCxnSpPr>
          <p:spPr>
            <a:xfrm flipH="1" flipV="1">
              <a:off x="1850914" y="4061730"/>
              <a:ext cx="1360443" cy="3"/>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55" name="Rechthoek 54">
              <a:extLst>
                <a:ext uri="{FF2B5EF4-FFF2-40B4-BE49-F238E27FC236}">
                  <a16:creationId xmlns:a16="http://schemas.microsoft.com/office/drawing/2014/main" id="{81944838-C41A-47E6-8400-952A83B6048A}"/>
                </a:ext>
              </a:extLst>
            </p:cNvPr>
            <p:cNvSpPr/>
            <p:nvPr/>
          </p:nvSpPr>
          <p:spPr>
            <a:xfrm>
              <a:off x="536246" y="3846846"/>
              <a:ext cx="1314668" cy="42976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err="1">
                  <a:solidFill>
                    <a:schemeClr val="tx1"/>
                  </a:solidFill>
                </a:rPr>
                <a:t>Admissability</a:t>
              </a:r>
              <a:endParaRPr lang="nl-BE" sz="1400" dirty="0">
                <a:solidFill>
                  <a:schemeClr val="tx1"/>
                </a:solidFill>
              </a:endParaRPr>
            </a:p>
          </p:txBody>
        </p:sp>
      </p:grpSp>
      <p:grpSp>
        <p:nvGrpSpPr>
          <p:cNvPr id="67" name="Groep 66">
            <a:extLst>
              <a:ext uri="{FF2B5EF4-FFF2-40B4-BE49-F238E27FC236}">
                <a16:creationId xmlns:a16="http://schemas.microsoft.com/office/drawing/2014/main" id="{388FE8B5-9D6A-46A0-99D4-26BB6F188111}"/>
              </a:ext>
            </a:extLst>
          </p:cNvPr>
          <p:cNvGrpSpPr/>
          <p:nvPr/>
        </p:nvGrpSpPr>
        <p:grpSpPr>
          <a:xfrm>
            <a:off x="1193580" y="4276614"/>
            <a:ext cx="1458800" cy="508626"/>
            <a:chOff x="1193580" y="4276614"/>
            <a:chExt cx="1458800" cy="508626"/>
          </a:xfrm>
        </p:grpSpPr>
        <p:sp>
          <p:nvSpPr>
            <p:cNvPr id="15" name="Rechthoek 14">
              <a:extLst>
                <a:ext uri="{FF2B5EF4-FFF2-40B4-BE49-F238E27FC236}">
                  <a16:creationId xmlns:a16="http://schemas.microsoft.com/office/drawing/2014/main" id="{7682AD0E-1670-485C-BE77-8CD62AC4AEE7}"/>
                </a:ext>
              </a:extLst>
            </p:cNvPr>
            <p:cNvSpPr/>
            <p:nvPr/>
          </p:nvSpPr>
          <p:spPr>
            <a:xfrm>
              <a:off x="1337712" y="4355472"/>
              <a:ext cx="1314668" cy="42976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err="1">
                  <a:solidFill>
                    <a:schemeClr val="tx1"/>
                  </a:solidFill>
                </a:rPr>
                <a:t>Disciplinary</a:t>
              </a:r>
              <a:r>
                <a:rPr lang="nl-NL" sz="1400" dirty="0">
                  <a:solidFill>
                    <a:schemeClr val="tx1"/>
                  </a:solidFill>
                </a:rPr>
                <a:t> case</a:t>
              </a:r>
              <a:endParaRPr lang="nl-BE" sz="1400" dirty="0">
                <a:solidFill>
                  <a:schemeClr val="tx1"/>
                </a:solidFill>
              </a:endParaRPr>
            </a:p>
          </p:txBody>
        </p:sp>
        <p:cxnSp>
          <p:nvCxnSpPr>
            <p:cNvPr id="57" name="Verbindingslijn: gebogen 56">
              <a:extLst>
                <a:ext uri="{FF2B5EF4-FFF2-40B4-BE49-F238E27FC236}">
                  <a16:creationId xmlns:a16="http://schemas.microsoft.com/office/drawing/2014/main" id="{B45E0771-FFB0-4D52-9AA5-7A4999BBEE23}"/>
                </a:ext>
              </a:extLst>
            </p:cNvPr>
            <p:cNvCxnSpPr>
              <a:cxnSpLocks/>
              <a:stCxn id="15" idx="1"/>
              <a:endCxn id="55" idx="2"/>
            </p:cNvCxnSpPr>
            <p:nvPr/>
          </p:nvCxnSpPr>
          <p:spPr>
            <a:xfrm rot="10800000">
              <a:off x="1193580" y="4276614"/>
              <a:ext cx="144132" cy="293742"/>
            </a:xfrm>
            <a:prstGeom prst="bentConnector2">
              <a:avLst/>
            </a:prstGeom>
            <a:ln>
              <a:solidFill>
                <a:schemeClr val="tx1"/>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grpSp>
        <p:nvGrpSpPr>
          <p:cNvPr id="66" name="Groep 65">
            <a:extLst>
              <a:ext uri="{FF2B5EF4-FFF2-40B4-BE49-F238E27FC236}">
                <a16:creationId xmlns:a16="http://schemas.microsoft.com/office/drawing/2014/main" id="{57C59CCD-2EA9-4A3E-85C2-BF7DB2816548}"/>
              </a:ext>
            </a:extLst>
          </p:cNvPr>
          <p:cNvGrpSpPr/>
          <p:nvPr/>
        </p:nvGrpSpPr>
        <p:grpSpPr>
          <a:xfrm>
            <a:off x="1193581" y="1890008"/>
            <a:ext cx="4189498" cy="1956838"/>
            <a:chOff x="1193581" y="1890008"/>
            <a:chExt cx="4189498" cy="1956838"/>
          </a:xfrm>
        </p:grpSpPr>
        <p:grpSp>
          <p:nvGrpSpPr>
            <p:cNvPr id="49" name="Groep 48">
              <a:extLst>
                <a:ext uri="{FF2B5EF4-FFF2-40B4-BE49-F238E27FC236}">
                  <a16:creationId xmlns:a16="http://schemas.microsoft.com/office/drawing/2014/main" id="{E61F84C1-A1C7-45B0-814A-5679CFD7D5FE}"/>
                </a:ext>
              </a:extLst>
            </p:cNvPr>
            <p:cNvGrpSpPr/>
            <p:nvPr/>
          </p:nvGrpSpPr>
          <p:grpSpPr>
            <a:xfrm>
              <a:off x="1301889" y="1890008"/>
              <a:ext cx="4081190" cy="1849396"/>
              <a:chOff x="1301889" y="1890008"/>
              <a:chExt cx="4081190" cy="1849396"/>
            </a:xfrm>
          </p:grpSpPr>
          <p:sp>
            <p:nvSpPr>
              <p:cNvPr id="14" name="Rechthoek 13">
                <a:extLst>
                  <a:ext uri="{FF2B5EF4-FFF2-40B4-BE49-F238E27FC236}">
                    <a16:creationId xmlns:a16="http://schemas.microsoft.com/office/drawing/2014/main" id="{05802F7F-24A7-43A6-AAB9-9A7E456094B8}"/>
                  </a:ext>
                </a:extLst>
              </p:cNvPr>
              <p:cNvSpPr/>
              <p:nvPr/>
            </p:nvSpPr>
            <p:spPr>
              <a:xfrm>
                <a:off x="1301889" y="3309636"/>
                <a:ext cx="1314668" cy="42976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err="1">
                    <a:solidFill>
                      <a:schemeClr val="tx1"/>
                    </a:solidFill>
                  </a:rPr>
                  <a:t>Criminal</a:t>
                </a:r>
                <a:r>
                  <a:rPr lang="nl-NL" sz="1400" dirty="0">
                    <a:solidFill>
                      <a:schemeClr val="tx1"/>
                    </a:solidFill>
                  </a:rPr>
                  <a:t> case</a:t>
                </a:r>
                <a:endParaRPr lang="nl-BE" sz="1400" dirty="0">
                  <a:solidFill>
                    <a:schemeClr val="tx1"/>
                  </a:solidFill>
                </a:endParaRPr>
              </a:p>
            </p:txBody>
          </p:sp>
          <p:cxnSp>
            <p:nvCxnSpPr>
              <p:cNvPr id="17" name="Verbindingslijn: gebogen 16">
                <a:extLst>
                  <a:ext uri="{FF2B5EF4-FFF2-40B4-BE49-F238E27FC236}">
                    <a16:creationId xmlns:a16="http://schemas.microsoft.com/office/drawing/2014/main" id="{29594444-EBA8-43EA-8798-E81E355D7CB3}"/>
                  </a:ext>
                </a:extLst>
              </p:cNvPr>
              <p:cNvCxnSpPr>
                <a:cxnSpLocks/>
                <a:stCxn id="8" idx="1"/>
                <a:endCxn id="14" idx="0"/>
              </p:cNvCxnSpPr>
              <p:nvPr/>
            </p:nvCxnSpPr>
            <p:spPr>
              <a:xfrm rot="10800000" flipV="1">
                <a:off x="1959223" y="1890008"/>
                <a:ext cx="3423856" cy="1419627"/>
              </a:xfrm>
              <a:prstGeom prst="bentConnector2">
                <a:avLst/>
              </a:prstGeom>
              <a:ln>
                <a:solidFill>
                  <a:schemeClr val="tx1"/>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cxnSp>
          <p:nvCxnSpPr>
            <p:cNvPr id="60" name="Verbindingslijn: gebogen 59">
              <a:extLst>
                <a:ext uri="{FF2B5EF4-FFF2-40B4-BE49-F238E27FC236}">
                  <a16:creationId xmlns:a16="http://schemas.microsoft.com/office/drawing/2014/main" id="{E32B9FA4-D9EB-461F-AD3B-2E7B7CA17806}"/>
                </a:ext>
              </a:extLst>
            </p:cNvPr>
            <p:cNvCxnSpPr>
              <a:cxnSpLocks/>
              <a:stCxn id="14" idx="1"/>
              <a:endCxn id="55" idx="0"/>
            </p:cNvCxnSpPr>
            <p:nvPr/>
          </p:nvCxnSpPr>
          <p:spPr>
            <a:xfrm rot="10800000" flipV="1">
              <a:off x="1193581" y="3524520"/>
              <a:ext cx="108309" cy="322326"/>
            </a:xfrm>
            <a:prstGeom prst="bentConnector2">
              <a:avLst/>
            </a:prstGeom>
            <a:ln>
              <a:solidFill>
                <a:schemeClr val="tx1"/>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8915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withEffect">
                                  <p:stCondLst>
                                    <p:cond delay="0"/>
                                  </p:stCondLst>
                                  <p:childTnLst>
                                    <p:animClr clrSpc="rgb" dir="cw">
                                      <p:cBhvr override="childStyle">
                                        <p:cTn id="6" dur="250" autoRev="1" fill="remove"/>
                                        <p:tgtEl>
                                          <p:spTgt spid="13"/>
                                        </p:tgtEl>
                                        <p:attrNameLst>
                                          <p:attrName>style.color</p:attrName>
                                        </p:attrNameLst>
                                      </p:cBhvr>
                                      <p:to>
                                        <a:schemeClr val="bg1"/>
                                      </p:to>
                                    </p:animClr>
                                    <p:animClr clrSpc="rgb" dir="cw">
                                      <p:cBhvr>
                                        <p:cTn id="7" dur="250" autoRev="1" fill="remove"/>
                                        <p:tgtEl>
                                          <p:spTgt spid="13"/>
                                        </p:tgtEl>
                                        <p:attrNameLst>
                                          <p:attrName>fillcolor</p:attrName>
                                        </p:attrNameLst>
                                      </p:cBhvr>
                                      <p:to>
                                        <a:schemeClr val="bg1"/>
                                      </p:to>
                                    </p:animClr>
                                    <p:set>
                                      <p:cBhvr>
                                        <p:cTn id="8" dur="250" autoRev="1" fill="remove"/>
                                        <p:tgtEl>
                                          <p:spTgt spid="13"/>
                                        </p:tgtEl>
                                        <p:attrNameLst>
                                          <p:attrName>fill.type</p:attrName>
                                        </p:attrNameLst>
                                      </p:cBhvr>
                                      <p:to>
                                        <p:strVal val="solid"/>
                                      </p:to>
                                    </p:set>
                                    <p:set>
                                      <p:cBhvr>
                                        <p:cTn id="9" dur="250" autoRev="1" fill="remove"/>
                                        <p:tgtEl>
                                          <p:spTgt spid="13"/>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5"/>
                                        </p:tgtEl>
                                        <p:attrNameLst>
                                          <p:attrName>style.visibility</p:attrName>
                                        </p:attrNameLst>
                                      </p:cBhvr>
                                      <p:to>
                                        <p:strVal val="visible"/>
                                      </p:to>
                                    </p:set>
                                    <p:animEffect transition="in" filter="fade">
                                      <p:cBhvr>
                                        <p:cTn id="14" dur="500"/>
                                        <p:tgtEl>
                                          <p:spTgt spid="6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fade">
                                      <p:cBhvr>
                                        <p:cTn id="24" dur="500"/>
                                        <p:tgtEl>
                                          <p:spTgt spid="6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8A21F3B7-B651-4454-8036-DEA86299990B}"/>
              </a:ext>
            </a:extLst>
          </p:cNvPr>
          <p:cNvSpPr/>
          <p:nvPr/>
        </p:nvSpPr>
        <p:spPr>
          <a:xfrm>
            <a:off x="5383078" y="3835070"/>
            <a:ext cx="1425845" cy="453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Complaint</a:t>
            </a:r>
            <a:endParaRPr lang="nl-BE" dirty="0"/>
          </a:p>
        </p:txBody>
      </p:sp>
      <p:grpSp>
        <p:nvGrpSpPr>
          <p:cNvPr id="24" name="Groep 23">
            <a:extLst>
              <a:ext uri="{FF2B5EF4-FFF2-40B4-BE49-F238E27FC236}">
                <a16:creationId xmlns:a16="http://schemas.microsoft.com/office/drawing/2014/main" id="{0FD80921-2131-4CB8-A409-24300FD0AC5B}"/>
              </a:ext>
            </a:extLst>
          </p:cNvPr>
          <p:cNvGrpSpPr/>
          <p:nvPr/>
        </p:nvGrpSpPr>
        <p:grpSpPr>
          <a:xfrm>
            <a:off x="3211357" y="1596267"/>
            <a:ext cx="5769287" cy="4863849"/>
            <a:chOff x="3211357" y="1596267"/>
            <a:chExt cx="5769287" cy="4863849"/>
          </a:xfrm>
        </p:grpSpPr>
        <p:sp>
          <p:nvSpPr>
            <p:cNvPr id="6" name="Rechthoek 5">
              <a:extLst>
                <a:ext uri="{FF2B5EF4-FFF2-40B4-BE49-F238E27FC236}">
                  <a16:creationId xmlns:a16="http://schemas.microsoft.com/office/drawing/2014/main" id="{77191CFC-A350-464B-82AF-E13E70F466C6}"/>
                </a:ext>
              </a:extLst>
            </p:cNvPr>
            <p:cNvSpPr/>
            <p:nvPr/>
          </p:nvSpPr>
          <p:spPr>
            <a:xfrm>
              <a:off x="7554799" y="3767989"/>
              <a:ext cx="1425845" cy="587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National Ombudsman</a:t>
              </a:r>
              <a:endParaRPr lang="nl-BE" dirty="0"/>
            </a:p>
          </p:txBody>
        </p:sp>
        <p:sp>
          <p:nvSpPr>
            <p:cNvPr id="7" name="Rechthoek 6">
              <a:extLst>
                <a:ext uri="{FF2B5EF4-FFF2-40B4-BE49-F238E27FC236}">
                  <a16:creationId xmlns:a16="http://schemas.microsoft.com/office/drawing/2014/main" id="{69A97FB1-642A-4226-B44D-A426337811B1}"/>
                </a:ext>
              </a:extLst>
            </p:cNvPr>
            <p:cNvSpPr/>
            <p:nvPr/>
          </p:nvSpPr>
          <p:spPr>
            <a:xfrm>
              <a:off x="3211357" y="3767991"/>
              <a:ext cx="1425845" cy="587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Bureau VIK</a:t>
              </a:r>
              <a:endParaRPr lang="nl-BE" dirty="0"/>
            </a:p>
          </p:txBody>
        </p:sp>
        <p:sp>
          <p:nvSpPr>
            <p:cNvPr id="8" name="Rechthoek 7">
              <a:extLst>
                <a:ext uri="{FF2B5EF4-FFF2-40B4-BE49-F238E27FC236}">
                  <a16:creationId xmlns:a16="http://schemas.microsoft.com/office/drawing/2014/main" id="{83788D25-A04E-4043-A9B6-DCAA332379E0}"/>
                </a:ext>
              </a:extLst>
            </p:cNvPr>
            <p:cNvSpPr/>
            <p:nvPr/>
          </p:nvSpPr>
          <p:spPr>
            <a:xfrm>
              <a:off x="5383079" y="1596267"/>
              <a:ext cx="1425845" cy="587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Public </a:t>
              </a:r>
              <a:r>
                <a:rPr lang="nl-NL" dirty="0" err="1"/>
                <a:t>Prosecution</a:t>
              </a:r>
              <a:endParaRPr lang="nl-BE" dirty="0"/>
            </a:p>
          </p:txBody>
        </p:sp>
        <p:sp>
          <p:nvSpPr>
            <p:cNvPr id="9" name="Rechthoek 8">
              <a:extLst>
                <a:ext uri="{FF2B5EF4-FFF2-40B4-BE49-F238E27FC236}">
                  <a16:creationId xmlns:a16="http://schemas.microsoft.com/office/drawing/2014/main" id="{A26605EF-0D4B-48CD-B44F-B92ED6E6E87D}"/>
                </a:ext>
              </a:extLst>
            </p:cNvPr>
            <p:cNvSpPr/>
            <p:nvPr/>
          </p:nvSpPr>
          <p:spPr>
            <a:xfrm>
              <a:off x="5383079" y="6006791"/>
              <a:ext cx="1425845" cy="453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Inspectorate</a:t>
              </a:r>
              <a:r>
                <a:rPr lang="nl-NL" dirty="0"/>
                <a:t> S&amp;J</a:t>
              </a:r>
              <a:endParaRPr lang="nl-BE" dirty="0"/>
            </a:p>
          </p:txBody>
        </p:sp>
        <p:cxnSp>
          <p:nvCxnSpPr>
            <p:cNvPr id="10" name="Rechte verbindingslijn met pijl 9">
              <a:extLst>
                <a:ext uri="{FF2B5EF4-FFF2-40B4-BE49-F238E27FC236}">
                  <a16:creationId xmlns:a16="http://schemas.microsoft.com/office/drawing/2014/main" id="{6745A75F-A85E-4CB3-8953-ED38DAB63FA5}"/>
                </a:ext>
              </a:extLst>
            </p:cNvPr>
            <p:cNvCxnSpPr>
              <a:cxnSpLocks/>
              <a:stCxn id="8" idx="2"/>
            </p:cNvCxnSpPr>
            <p:nvPr/>
          </p:nvCxnSpPr>
          <p:spPr>
            <a:xfrm>
              <a:off x="6096002" y="2183750"/>
              <a:ext cx="0" cy="1651320"/>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CEEA3FD3-B03A-4A22-AE11-89C8098B097B}"/>
                </a:ext>
              </a:extLst>
            </p:cNvPr>
            <p:cNvCxnSpPr>
              <a:cxnSpLocks/>
              <a:stCxn id="6" idx="1"/>
              <a:endCxn id="4" idx="3"/>
            </p:cNvCxnSpPr>
            <p:nvPr/>
          </p:nvCxnSpPr>
          <p:spPr>
            <a:xfrm flipH="1">
              <a:off x="6808923" y="4061731"/>
              <a:ext cx="745876" cy="2"/>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a:extLst>
                <a:ext uri="{FF2B5EF4-FFF2-40B4-BE49-F238E27FC236}">
                  <a16:creationId xmlns:a16="http://schemas.microsoft.com/office/drawing/2014/main" id="{0C484658-3DDC-48D6-A470-143585A5E492}"/>
                </a:ext>
              </a:extLst>
            </p:cNvPr>
            <p:cNvCxnSpPr>
              <a:cxnSpLocks/>
              <a:stCxn id="4" idx="2"/>
              <a:endCxn id="9" idx="0"/>
            </p:cNvCxnSpPr>
            <p:nvPr/>
          </p:nvCxnSpPr>
          <p:spPr>
            <a:xfrm>
              <a:off x="6096001" y="4288395"/>
              <a:ext cx="1" cy="1718396"/>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a:extLst>
                <a:ext uri="{FF2B5EF4-FFF2-40B4-BE49-F238E27FC236}">
                  <a16:creationId xmlns:a16="http://schemas.microsoft.com/office/drawing/2014/main" id="{81F521E4-88F9-40A2-AF29-D19A3B1FB2C6}"/>
                </a:ext>
              </a:extLst>
            </p:cNvPr>
            <p:cNvCxnSpPr>
              <a:cxnSpLocks/>
              <a:stCxn id="4" idx="1"/>
              <a:endCxn id="7" idx="3"/>
            </p:cNvCxnSpPr>
            <p:nvPr/>
          </p:nvCxnSpPr>
          <p:spPr>
            <a:xfrm flipH="1">
              <a:off x="4637202" y="4061733"/>
              <a:ext cx="745876" cy="0"/>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26" name="Başlık 1">
            <a:extLst>
              <a:ext uri="{FF2B5EF4-FFF2-40B4-BE49-F238E27FC236}">
                <a16:creationId xmlns:a16="http://schemas.microsoft.com/office/drawing/2014/main" id="{0ADBA79B-A2C6-4A93-AF25-2E6387F4E4D6}"/>
              </a:ext>
            </a:extLst>
          </p:cNvPr>
          <p:cNvSpPr>
            <a:spLocks noGrp="1"/>
          </p:cNvSpPr>
          <p:nvPr>
            <p:ph type="title"/>
          </p:nvPr>
        </p:nvSpPr>
        <p:spPr>
          <a:xfrm>
            <a:off x="838200" y="365125"/>
            <a:ext cx="10515600" cy="1325563"/>
          </a:xfrm>
        </p:spPr>
        <p:txBody>
          <a:bodyPr>
            <a:noAutofit/>
          </a:bodyPr>
          <a:lstStyle/>
          <a:p>
            <a:pPr algn="ctr"/>
            <a:r>
              <a:rPr lang="nl-NL" b="1" dirty="0">
                <a:solidFill>
                  <a:schemeClr val="bg1">
                    <a:lumMod val="50000"/>
                  </a:schemeClr>
                </a:solidFill>
              </a:rPr>
              <a:t>2. Treatment of </a:t>
            </a:r>
            <a:r>
              <a:rPr lang="nl-NL" b="1" dirty="0" err="1">
                <a:solidFill>
                  <a:schemeClr val="bg1">
                    <a:lumMod val="50000"/>
                  </a:schemeClr>
                </a:solidFill>
              </a:rPr>
              <a:t>complaints</a:t>
            </a:r>
            <a:endParaRPr lang="tr-TR" b="1" dirty="0">
              <a:solidFill>
                <a:schemeClr val="bg1">
                  <a:lumMod val="50000"/>
                </a:schemeClr>
              </a:solidFill>
            </a:endParaRPr>
          </a:p>
        </p:txBody>
      </p:sp>
      <p:sp>
        <p:nvSpPr>
          <p:cNvPr id="30" name="Ovaal 29">
            <a:hlinkClick r:id="rId2" action="ppaction://hlinksldjump"/>
            <a:extLst>
              <a:ext uri="{FF2B5EF4-FFF2-40B4-BE49-F238E27FC236}">
                <a16:creationId xmlns:a16="http://schemas.microsoft.com/office/drawing/2014/main" id="{4841C867-3D07-4D4C-8563-81E0F5F0F0F5}"/>
              </a:ext>
            </a:extLst>
          </p:cNvPr>
          <p:cNvSpPr>
            <a:spLocks noChangeAspect="1"/>
          </p:cNvSpPr>
          <p:nvPr/>
        </p:nvSpPr>
        <p:spPr>
          <a:xfrm>
            <a:off x="5168194" y="1407790"/>
            <a:ext cx="429768" cy="4297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4</a:t>
            </a:r>
            <a:endParaRPr lang="nl-BE" dirty="0"/>
          </a:p>
        </p:txBody>
      </p:sp>
      <p:sp>
        <p:nvSpPr>
          <p:cNvPr id="19" name="Rechthoek 18">
            <a:extLst>
              <a:ext uri="{FF2B5EF4-FFF2-40B4-BE49-F238E27FC236}">
                <a16:creationId xmlns:a16="http://schemas.microsoft.com/office/drawing/2014/main" id="{487D1CDB-DCF0-429C-BBFF-A477325E4132}"/>
              </a:ext>
            </a:extLst>
          </p:cNvPr>
          <p:cNvSpPr/>
          <p:nvPr/>
        </p:nvSpPr>
        <p:spPr>
          <a:xfrm>
            <a:off x="7430540" y="2184348"/>
            <a:ext cx="1314668" cy="42976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rPr>
              <a:t>Court</a:t>
            </a:r>
            <a:endParaRPr lang="nl-BE" sz="1400" dirty="0">
              <a:solidFill>
                <a:schemeClr val="tx1"/>
              </a:solidFill>
            </a:endParaRPr>
          </a:p>
        </p:txBody>
      </p:sp>
      <p:sp>
        <p:nvSpPr>
          <p:cNvPr id="21" name="Rechthoek 20">
            <a:extLst>
              <a:ext uri="{FF2B5EF4-FFF2-40B4-BE49-F238E27FC236}">
                <a16:creationId xmlns:a16="http://schemas.microsoft.com/office/drawing/2014/main" id="{A5CA66C7-464B-4B0F-ABA6-A69F51E58DBB}"/>
              </a:ext>
            </a:extLst>
          </p:cNvPr>
          <p:cNvSpPr/>
          <p:nvPr/>
        </p:nvSpPr>
        <p:spPr>
          <a:xfrm>
            <a:off x="9203720" y="2159847"/>
            <a:ext cx="835874" cy="4798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Appeal</a:t>
            </a:r>
            <a:endParaRPr lang="nl-BE" sz="1600" dirty="0">
              <a:solidFill>
                <a:schemeClr val="tx1"/>
              </a:solidFill>
            </a:endParaRPr>
          </a:p>
        </p:txBody>
      </p:sp>
      <p:grpSp>
        <p:nvGrpSpPr>
          <p:cNvPr id="23" name="Groep 22">
            <a:extLst>
              <a:ext uri="{FF2B5EF4-FFF2-40B4-BE49-F238E27FC236}">
                <a16:creationId xmlns:a16="http://schemas.microsoft.com/office/drawing/2014/main" id="{27B752B3-1223-4D96-A680-C8CF9F5A0D9F}"/>
              </a:ext>
            </a:extLst>
          </p:cNvPr>
          <p:cNvGrpSpPr/>
          <p:nvPr/>
        </p:nvGrpSpPr>
        <p:grpSpPr>
          <a:xfrm>
            <a:off x="5383076" y="1890009"/>
            <a:ext cx="1425848" cy="1232432"/>
            <a:chOff x="5383076" y="1890009"/>
            <a:chExt cx="1425848" cy="1232432"/>
          </a:xfrm>
        </p:grpSpPr>
        <p:sp>
          <p:nvSpPr>
            <p:cNvPr id="22" name="Rechthoek 21">
              <a:extLst>
                <a:ext uri="{FF2B5EF4-FFF2-40B4-BE49-F238E27FC236}">
                  <a16:creationId xmlns:a16="http://schemas.microsoft.com/office/drawing/2014/main" id="{3A552632-0674-4949-9D2A-4BD6D14B7460}"/>
                </a:ext>
              </a:extLst>
            </p:cNvPr>
            <p:cNvSpPr/>
            <p:nvPr/>
          </p:nvSpPr>
          <p:spPr>
            <a:xfrm>
              <a:off x="5383076" y="2534958"/>
              <a:ext cx="1425845" cy="587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CCIS</a:t>
              </a:r>
              <a:endParaRPr lang="nl-BE" dirty="0"/>
            </a:p>
          </p:txBody>
        </p:sp>
        <p:cxnSp>
          <p:nvCxnSpPr>
            <p:cNvPr id="3" name="Verbindingslijn: gebogen 2">
              <a:extLst>
                <a:ext uri="{FF2B5EF4-FFF2-40B4-BE49-F238E27FC236}">
                  <a16:creationId xmlns:a16="http://schemas.microsoft.com/office/drawing/2014/main" id="{A063C721-46F7-460F-8EED-68CE76243AA4}"/>
                </a:ext>
              </a:extLst>
            </p:cNvPr>
            <p:cNvCxnSpPr>
              <a:cxnSpLocks/>
              <a:stCxn id="8" idx="3"/>
              <a:endCxn id="22" idx="3"/>
            </p:cNvCxnSpPr>
            <p:nvPr/>
          </p:nvCxnSpPr>
          <p:spPr>
            <a:xfrm flipH="1">
              <a:off x="6808921" y="1890009"/>
              <a:ext cx="3" cy="938691"/>
            </a:xfrm>
            <a:prstGeom prst="bentConnector3">
              <a:avLst>
                <a:gd name="adj1" fmla="val -7620000000"/>
              </a:avLst>
            </a:prstGeom>
            <a:ln w="12700">
              <a:solidFill>
                <a:schemeClr val="tx1"/>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cxnSp>
        <p:nvCxnSpPr>
          <p:cNvPr id="32" name="Rechte verbindingslijn met pijl 31">
            <a:extLst>
              <a:ext uri="{FF2B5EF4-FFF2-40B4-BE49-F238E27FC236}">
                <a16:creationId xmlns:a16="http://schemas.microsoft.com/office/drawing/2014/main" id="{66A9F4E3-C168-4F15-AACA-4DBCBD97C4AD}"/>
              </a:ext>
            </a:extLst>
          </p:cNvPr>
          <p:cNvCxnSpPr>
            <a:cxnSpLocks/>
            <a:stCxn id="8" idx="3"/>
            <a:endCxn id="19" idx="0"/>
          </p:cNvCxnSpPr>
          <p:nvPr/>
        </p:nvCxnSpPr>
        <p:spPr>
          <a:xfrm>
            <a:off x="6808924" y="1890009"/>
            <a:ext cx="1278950" cy="294339"/>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nvGrpSpPr>
          <p:cNvPr id="37" name="Groep 36">
            <a:extLst>
              <a:ext uri="{FF2B5EF4-FFF2-40B4-BE49-F238E27FC236}">
                <a16:creationId xmlns:a16="http://schemas.microsoft.com/office/drawing/2014/main" id="{3014E128-A834-4C6E-8C1A-2E900048A5F6}"/>
              </a:ext>
            </a:extLst>
          </p:cNvPr>
          <p:cNvGrpSpPr/>
          <p:nvPr/>
        </p:nvGrpSpPr>
        <p:grpSpPr>
          <a:xfrm>
            <a:off x="3695472" y="1837558"/>
            <a:ext cx="1687606" cy="776558"/>
            <a:chOff x="3695472" y="1837558"/>
            <a:chExt cx="1687606" cy="776558"/>
          </a:xfrm>
        </p:grpSpPr>
        <p:sp>
          <p:nvSpPr>
            <p:cNvPr id="18" name="Rechthoek 17">
              <a:extLst>
                <a:ext uri="{FF2B5EF4-FFF2-40B4-BE49-F238E27FC236}">
                  <a16:creationId xmlns:a16="http://schemas.microsoft.com/office/drawing/2014/main" id="{304A4D87-4531-4843-90AD-E21105CCB29A}"/>
                </a:ext>
              </a:extLst>
            </p:cNvPr>
            <p:cNvSpPr/>
            <p:nvPr/>
          </p:nvSpPr>
          <p:spPr>
            <a:xfrm>
              <a:off x="3695472" y="2184348"/>
              <a:ext cx="1314668" cy="42976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err="1">
                  <a:solidFill>
                    <a:schemeClr val="tx1"/>
                  </a:solidFill>
                </a:rPr>
                <a:t>Dismissal</a:t>
              </a:r>
              <a:endParaRPr lang="nl-BE" sz="1400" dirty="0">
                <a:solidFill>
                  <a:schemeClr val="tx1"/>
                </a:solidFill>
              </a:endParaRPr>
            </a:p>
          </p:txBody>
        </p:sp>
        <p:cxnSp>
          <p:nvCxnSpPr>
            <p:cNvPr id="33" name="Rechte verbindingslijn met pijl 32">
              <a:extLst>
                <a:ext uri="{FF2B5EF4-FFF2-40B4-BE49-F238E27FC236}">
                  <a16:creationId xmlns:a16="http://schemas.microsoft.com/office/drawing/2014/main" id="{387D1009-FBFE-44A9-9197-08A20E9EA64B}"/>
                </a:ext>
              </a:extLst>
            </p:cNvPr>
            <p:cNvCxnSpPr>
              <a:cxnSpLocks/>
              <a:stCxn id="18" idx="0"/>
              <a:endCxn id="30" idx="4"/>
            </p:cNvCxnSpPr>
            <p:nvPr/>
          </p:nvCxnSpPr>
          <p:spPr>
            <a:xfrm flipV="1">
              <a:off x="4352806" y="1837558"/>
              <a:ext cx="1030272" cy="346790"/>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cxnSp>
        <p:nvCxnSpPr>
          <p:cNvPr id="34" name="Rechte verbindingslijn met pijl 33">
            <a:extLst>
              <a:ext uri="{FF2B5EF4-FFF2-40B4-BE49-F238E27FC236}">
                <a16:creationId xmlns:a16="http://schemas.microsoft.com/office/drawing/2014/main" id="{A5220ABC-5296-4766-9056-674DBE1DB62F}"/>
              </a:ext>
            </a:extLst>
          </p:cNvPr>
          <p:cNvCxnSpPr>
            <a:cxnSpLocks/>
            <a:stCxn id="19" idx="3"/>
            <a:endCxn id="21" idx="1"/>
          </p:cNvCxnSpPr>
          <p:nvPr/>
        </p:nvCxnSpPr>
        <p:spPr>
          <a:xfrm>
            <a:off x="8745208" y="2399232"/>
            <a:ext cx="458512" cy="519"/>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37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30"/>
                                        </p:tgtEl>
                                        <p:attrNameLst>
                                          <p:attrName>style.color</p:attrName>
                                        </p:attrNameLst>
                                      </p:cBhvr>
                                      <p:to>
                                        <a:schemeClr val="bg1"/>
                                      </p:to>
                                    </p:animClr>
                                    <p:animClr clrSpc="rgb" dir="cw">
                                      <p:cBhvr>
                                        <p:cTn id="7" dur="250" autoRev="1" fill="remove"/>
                                        <p:tgtEl>
                                          <p:spTgt spid="30"/>
                                        </p:tgtEl>
                                        <p:attrNameLst>
                                          <p:attrName>fillcolor</p:attrName>
                                        </p:attrNameLst>
                                      </p:cBhvr>
                                      <p:to>
                                        <a:schemeClr val="bg1"/>
                                      </p:to>
                                    </p:animClr>
                                    <p:set>
                                      <p:cBhvr>
                                        <p:cTn id="8" dur="250" autoRev="1" fill="remove"/>
                                        <p:tgtEl>
                                          <p:spTgt spid="30"/>
                                        </p:tgtEl>
                                        <p:attrNameLst>
                                          <p:attrName>fill.type</p:attrName>
                                        </p:attrNameLst>
                                      </p:cBhvr>
                                      <p:to>
                                        <p:strVal val="solid"/>
                                      </p:to>
                                    </p:set>
                                    <p:set>
                                      <p:cBhvr>
                                        <p:cTn id="9" dur="250" autoRev="1" fill="remove"/>
                                        <p:tgtEl>
                                          <p:spTgt spid="30"/>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9"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3C2022D-848A-459E-BB2F-6371A46236D7}"/>
              </a:ext>
            </a:extLst>
          </p:cNvPr>
          <p:cNvSpPr>
            <a:spLocks noGrp="1"/>
          </p:cNvSpPr>
          <p:nvPr>
            <p:ph idx="1"/>
          </p:nvPr>
        </p:nvSpPr>
        <p:spPr>
          <a:xfrm>
            <a:off x="838200" y="1690687"/>
            <a:ext cx="10515600" cy="4802187"/>
          </a:xfrm>
        </p:spPr>
        <p:txBody>
          <a:bodyPr>
            <a:noAutofit/>
          </a:bodyPr>
          <a:lstStyle/>
          <a:p>
            <a:pPr>
              <a:lnSpc>
                <a:spcPct val="100000"/>
              </a:lnSpc>
              <a:spcBef>
                <a:spcPts val="0"/>
              </a:spcBef>
            </a:pPr>
            <a:r>
              <a:rPr lang="en-GB" sz="1800" dirty="0">
                <a:effectLst/>
                <a:ea typeface="Calibri" panose="020F0502020204030204" pitchFamily="34" charset="0"/>
              </a:rPr>
              <a:t>N.O. = Parliamentary initiative, since 1982 in the </a:t>
            </a:r>
            <a:r>
              <a:rPr lang="en-GB" sz="1800" b="1" dirty="0">
                <a:effectLst/>
                <a:ea typeface="Calibri" panose="020F0502020204030204" pitchFamily="34" charset="0"/>
              </a:rPr>
              <a:t>Constitution</a:t>
            </a:r>
            <a:r>
              <a:rPr lang="en-GB" sz="1800" dirty="0">
                <a:effectLst/>
                <a:ea typeface="Calibri" panose="020F0502020204030204" pitchFamily="34" charset="0"/>
              </a:rPr>
              <a:t>.</a:t>
            </a:r>
          </a:p>
          <a:p>
            <a:pPr>
              <a:lnSpc>
                <a:spcPct val="100000"/>
              </a:lnSpc>
              <a:spcBef>
                <a:spcPts val="0"/>
              </a:spcBef>
            </a:pPr>
            <a:r>
              <a:rPr lang="en-GB" sz="1800" dirty="0">
                <a:effectLst/>
                <a:ea typeface="Calibri" panose="020F0502020204030204" pitchFamily="34" charset="0"/>
              </a:rPr>
              <a:t>Function = To</a:t>
            </a:r>
            <a:r>
              <a:rPr lang="en-US" sz="1800" dirty="0">
                <a:effectLst/>
                <a:ea typeface="Times New Roman" panose="02020603050405020304" pitchFamily="18" charset="0"/>
              </a:rPr>
              <a:t> safeguard the </a:t>
            </a:r>
            <a:r>
              <a:rPr lang="en-US" sz="1800" b="1" dirty="0">
                <a:effectLst/>
                <a:ea typeface="Times New Roman" panose="02020603050405020304" pitchFamily="18" charset="0"/>
              </a:rPr>
              <a:t>rights of all citizens </a:t>
            </a:r>
            <a:r>
              <a:rPr lang="en-US" sz="1800" dirty="0">
                <a:effectLst/>
                <a:ea typeface="Times New Roman" panose="02020603050405020304" pitchFamily="18" charset="0"/>
              </a:rPr>
              <a:t>in dealing with administrative authorities, helping them by investigating their complaints. No final decision!</a:t>
            </a:r>
          </a:p>
          <a:p>
            <a:pPr>
              <a:lnSpc>
                <a:spcPct val="100000"/>
              </a:lnSpc>
              <a:spcBef>
                <a:spcPts val="0"/>
              </a:spcBef>
            </a:pPr>
            <a:r>
              <a:rPr lang="en-US" sz="1800" dirty="0">
                <a:solidFill>
                  <a:srgbClr val="000000"/>
                </a:solidFill>
                <a:effectLst/>
                <a:ea typeface="Calibri" panose="020F0502020204030204" pitchFamily="34" charset="0"/>
                <a:cs typeface="Times New Roman" panose="02020603050405020304" pitchFamily="18" charset="0"/>
              </a:rPr>
              <a:t>He assesses complaints about </a:t>
            </a:r>
            <a:r>
              <a:rPr lang="en-US" sz="1800" b="1" u="sng" dirty="0">
                <a:solidFill>
                  <a:srgbClr val="000000"/>
                </a:solidFill>
                <a:effectLst/>
                <a:ea typeface="Calibri" panose="020F0502020204030204" pitchFamily="34" charset="0"/>
                <a:cs typeface="Times New Roman" panose="02020603050405020304" pitchFamily="18" charset="0"/>
              </a:rPr>
              <a:t>all</a:t>
            </a:r>
            <a:r>
              <a:rPr lang="en-US" sz="1800" b="1" dirty="0">
                <a:solidFill>
                  <a:srgbClr val="000000"/>
                </a:solidFill>
                <a:effectLst/>
                <a:ea typeface="Calibri" panose="020F0502020204030204" pitchFamily="34" charset="0"/>
                <a:cs typeface="Times New Roman" panose="02020603050405020304" pitchFamily="18" charset="0"/>
              </a:rPr>
              <a:t> aspects of public administration</a:t>
            </a:r>
            <a:r>
              <a:rPr lang="en-US" sz="1800" dirty="0">
                <a:solidFill>
                  <a:srgbClr val="000000"/>
                </a:solidFill>
                <a:effectLst/>
                <a:ea typeface="Calibri" panose="020F0502020204030204" pitchFamily="34" charset="0"/>
                <a:cs typeface="Times New Roman" panose="02020603050405020304" pitchFamily="18" charset="0"/>
              </a:rPr>
              <a:t>, defends the interests of the citizen and monitors the quality of public services.</a:t>
            </a:r>
          </a:p>
          <a:p>
            <a:pPr>
              <a:lnSpc>
                <a:spcPct val="100000"/>
              </a:lnSpc>
              <a:spcBef>
                <a:spcPts val="0"/>
              </a:spcBef>
            </a:pPr>
            <a:r>
              <a:rPr lang="en-US" sz="1800" dirty="0">
                <a:solidFill>
                  <a:srgbClr val="000000"/>
                </a:solidFill>
                <a:ea typeface="Calibri" panose="020F0502020204030204" pitchFamily="34" charset="0"/>
                <a:cs typeface="Times New Roman" panose="02020603050405020304" pitchFamily="18" charset="0"/>
              </a:rPr>
              <a:t>Tasks:</a:t>
            </a:r>
            <a:endParaRPr lang="en-US" sz="1800" dirty="0">
              <a:solidFill>
                <a:srgbClr val="000000"/>
              </a:solidFill>
              <a:effectLst/>
              <a:ea typeface="Calibri" panose="020F0502020204030204" pitchFamily="34" charset="0"/>
              <a:cs typeface="Times New Roman" panose="02020603050405020304" pitchFamily="18" charset="0"/>
            </a:endParaRPr>
          </a:p>
          <a:p>
            <a:pPr marL="800100" lvl="1" indent="-342900" algn="just">
              <a:lnSpc>
                <a:spcPct val="100000"/>
              </a:lnSpc>
              <a:spcBef>
                <a:spcPts val="0"/>
              </a:spcBef>
              <a:buFont typeface="+mj-lt"/>
              <a:buAutoNum type="arabicPeriod"/>
            </a:pPr>
            <a:r>
              <a:rPr lang="en-US" sz="1600" b="1" i="1" dirty="0">
                <a:effectLst/>
                <a:ea typeface="Calibri" panose="020F0502020204030204" pitchFamily="34" charset="0"/>
                <a:cs typeface="Times New Roman" panose="02020603050405020304" pitchFamily="18" charset="0"/>
              </a:rPr>
              <a:t>Provide information</a:t>
            </a:r>
            <a:r>
              <a:rPr lang="en-US" sz="1600" b="1" dirty="0">
                <a:effectLst/>
                <a:ea typeface="Calibri" panose="020F0502020204030204" pitchFamily="34" charset="0"/>
                <a:cs typeface="Times New Roman" panose="02020603050405020304" pitchFamily="18" charset="0"/>
              </a:rPr>
              <a:t> </a:t>
            </a:r>
            <a:r>
              <a:rPr lang="en-US" sz="1600" dirty="0">
                <a:effectLst/>
                <a:ea typeface="Calibri" panose="020F0502020204030204" pitchFamily="34" charset="0"/>
                <a:cs typeface="Times New Roman" panose="02020603050405020304" pitchFamily="18" charset="0"/>
              </a:rPr>
              <a:t>on official complaints or appeal and refer to the relevant bodies. The National Ombudsman is the last resort institution. If an appeal is still running, he cannot intervene, and has to inform the citizen about that</a:t>
            </a:r>
            <a:r>
              <a:rPr lang="en-US" sz="1600" dirty="0">
                <a:solidFill>
                  <a:srgbClr val="000000"/>
                </a:solidFill>
                <a:effectLst/>
                <a:ea typeface="Calibri" panose="020F0502020204030204" pitchFamily="34" charset="0"/>
                <a:cs typeface="Times New Roman" panose="02020603050405020304" pitchFamily="18" charset="0"/>
              </a:rPr>
              <a:t>;</a:t>
            </a:r>
          </a:p>
          <a:p>
            <a:pPr marL="800100" lvl="1" indent="-342900" algn="just">
              <a:lnSpc>
                <a:spcPct val="100000"/>
              </a:lnSpc>
              <a:spcBef>
                <a:spcPts val="0"/>
              </a:spcBef>
              <a:buFont typeface="+mj-lt"/>
              <a:buAutoNum type="arabicPeriod"/>
            </a:pPr>
            <a:r>
              <a:rPr lang="en-US" sz="1600" b="1" i="1" dirty="0">
                <a:effectLst/>
                <a:ea typeface="Calibri" panose="020F0502020204030204" pitchFamily="34" charset="0"/>
                <a:cs typeface="Times New Roman" panose="02020603050405020304" pitchFamily="18" charset="0"/>
              </a:rPr>
              <a:t>Analyzing</a:t>
            </a:r>
            <a:r>
              <a:rPr lang="en-US" sz="1600" i="1" dirty="0">
                <a:effectLst/>
                <a:ea typeface="Calibri" panose="020F0502020204030204" pitchFamily="34" charset="0"/>
                <a:cs typeface="Times New Roman" panose="02020603050405020304" pitchFamily="18" charset="0"/>
              </a:rPr>
              <a:t> </a:t>
            </a:r>
            <a:r>
              <a:rPr lang="en-US" sz="1600" dirty="0">
                <a:effectLst/>
                <a:ea typeface="Calibri" panose="020F0502020204030204" pitchFamily="34" charset="0"/>
                <a:cs typeface="Times New Roman" panose="02020603050405020304" pitchFamily="18" charset="0"/>
              </a:rPr>
              <a:t>the complaint concretely considering whether the complaint is justified or not, resulting in a recommendation to the relevant administrative body</a:t>
            </a:r>
            <a:r>
              <a:rPr lang="en-US" sz="1600" dirty="0">
                <a:effectLst/>
                <a:ea typeface="Times New Roman" panose="02020603050405020304" pitchFamily="18" charset="0"/>
                <a:cs typeface="Times New Roman" panose="02020603050405020304" pitchFamily="18" charset="0"/>
              </a:rPr>
              <a:t>;</a:t>
            </a:r>
          </a:p>
          <a:p>
            <a:pPr marL="800100" lvl="1" indent="-342900" algn="just">
              <a:lnSpc>
                <a:spcPct val="100000"/>
              </a:lnSpc>
              <a:spcBef>
                <a:spcPts val="0"/>
              </a:spcBef>
              <a:buFont typeface="+mj-lt"/>
              <a:buAutoNum type="arabicPeriod"/>
            </a:pPr>
            <a:r>
              <a:rPr lang="en-US" sz="1600" b="1" i="1" dirty="0">
                <a:effectLst/>
                <a:ea typeface="Times New Roman" panose="02020603050405020304" pitchFamily="18" charset="0"/>
                <a:cs typeface="Times New Roman" panose="02020603050405020304" pitchFamily="18" charset="0"/>
              </a:rPr>
              <a:t>Intervention</a:t>
            </a:r>
            <a:r>
              <a:rPr lang="en-US" sz="1600" i="1" dirty="0">
                <a:effectLst/>
                <a:ea typeface="Times New Roman" panose="02020603050405020304" pitchFamily="18" charset="0"/>
                <a:cs typeface="Times New Roman" panose="02020603050405020304" pitchFamily="18" charset="0"/>
              </a:rPr>
              <a:t>.</a:t>
            </a:r>
            <a:r>
              <a:rPr lang="en-US" sz="1600" dirty="0">
                <a:effectLst/>
                <a:ea typeface="Times New Roman" panose="02020603050405020304" pitchFamily="18" charset="0"/>
                <a:cs typeface="Times New Roman" panose="02020603050405020304" pitchFamily="18" charset="0"/>
              </a:rPr>
              <a:t> The N.O. will contact the public administration concerned to discuss the possibility of a rapid resolution;</a:t>
            </a:r>
          </a:p>
          <a:p>
            <a:pPr marL="800100" lvl="1" indent="-342900" algn="just">
              <a:lnSpc>
                <a:spcPct val="100000"/>
              </a:lnSpc>
              <a:spcBef>
                <a:spcPts val="0"/>
              </a:spcBef>
              <a:buFont typeface="+mj-lt"/>
              <a:buAutoNum type="arabicPeriod"/>
            </a:pPr>
            <a:r>
              <a:rPr lang="en-US" sz="1600" b="1" i="1" dirty="0">
                <a:effectLst/>
                <a:ea typeface="Times New Roman" panose="02020603050405020304" pitchFamily="18" charset="0"/>
                <a:cs typeface="Times New Roman" panose="02020603050405020304" pitchFamily="18" charset="0"/>
              </a:rPr>
              <a:t>Mediation</a:t>
            </a:r>
            <a:r>
              <a:rPr lang="en-US" sz="1600" i="1" dirty="0">
                <a:effectLst/>
                <a:ea typeface="Times New Roman" panose="02020603050405020304" pitchFamily="18" charset="0"/>
                <a:cs typeface="Times New Roman" panose="02020603050405020304" pitchFamily="18" charset="0"/>
              </a:rPr>
              <a:t>.</a:t>
            </a:r>
            <a:r>
              <a:rPr lang="en-US" sz="1600" dirty="0">
                <a:effectLst/>
                <a:ea typeface="Times New Roman" panose="02020603050405020304" pitchFamily="18" charset="0"/>
                <a:cs typeface="Times New Roman" panose="02020603050405020304" pitchFamily="18" charset="0"/>
              </a:rPr>
              <a:t> He is independent mediator between the complainant and the public administration. He may invite the parties to meet face to face;</a:t>
            </a:r>
          </a:p>
          <a:p>
            <a:pPr marL="800100" lvl="1" indent="-342900" algn="just">
              <a:lnSpc>
                <a:spcPct val="100000"/>
              </a:lnSpc>
              <a:spcBef>
                <a:spcPts val="0"/>
              </a:spcBef>
              <a:buFont typeface="+mj-lt"/>
              <a:buAutoNum type="arabicPeriod"/>
            </a:pPr>
            <a:r>
              <a:rPr lang="en-US" sz="1600" b="1" i="1" dirty="0">
                <a:ea typeface="Calibri" panose="020F0502020204030204" pitchFamily="34" charset="0"/>
                <a:cs typeface="Times New Roman" panose="02020603050405020304" pitchFamily="18" charset="0"/>
              </a:rPr>
              <a:t>Investigation and written reports</a:t>
            </a:r>
            <a:r>
              <a:rPr lang="en-US" sz="1600" dirty="0">
                <a:ea typeface="Calibri" panose="020F0502020204030204" pitchFamily="34" charset="0"/>
                <a:cs typeface="Times New Roman" panose="02020603050405020304" pitchFamily="18" charset="0"/>
              </a:rPr>
              <a:t>. He can investigate. He will give an </a:t>
            </a:r>
            <a:r>
              <a:rPr lang="en-US" sz="1600" b="1" dirty="0">
                <a:ea typeface="Calibri" panose="020F0502020204030204" pitchFamily="34" charset="0"/>
                <a:cs typeface="Times New Roman" panose="02020603050405020304" pitchFamily="18" charset="0"/>
              </a:rPr>
              <a:t>order</a:t>
            </a:r>
            <a:r>
              <a:rPr lang="en-US" sz="1600" dirty="0">
                <a:ea typeface="Calibri" panose="020F0502020204030204" pitchFamily="34" charset="0"/>
                <a:cs typeface="Times New Roman" panose="02020603050405020304" pitchFamily="18" charset="0"/>
              </a:rPr>
              <a:t> to research to his staff or to the competent force;</a:t>
            </a:r>
          </a:p>
          <a:p>
            <a:pPr marL="800100" lvl="1" indent="-342900" algn="just">
              <a:lnSpc>
                <a:spcPct val="100000"/>
              </a:lnSpc>
              <a:spcBef>
                <a:spcPts val="0"/>
              </a:spcBef>
              <a:buFont typeface="+mj-lt"/>
              <a:buAutoNum type="arabicPeriod"/>
            </a:pPr>
            <a:r>
              <a:rPr lang="en-US" sz="1600" b="1" i="1" dirty="0">
                <a:effectLst/>
                <a:ea typeface="Calibri" panose="020F0502020204030204" pitchFamily="34" charset="0"/>
                <a:cs typeface="Times New Roman" panose="02020603050405020304" pitchFamily="18" charset="0"/>
              </a:rPr>
              <a:t>A letter</a:t>
            </a:r>
            <a:r>
              <a:rPr lang="en-US" sz="1600" dirty="0">
                <a:effectLst/>
                <a:ea typeface="Calibri" panose="020F0502020204030204" pitchFamily="34" charset="0"/>
                <a:cs typeface="Times New Roman" panose="02020603050405020304" pitchFamily="18" charset="0"/>
              </a:rPr>
              <a:t>. </a:t>
            </a:r>
            <a:r>
              <a:rPr lang="en-US" sz="1600" dirty="0">
                <a:ea typeface="Times New Roman" panose="02020603050405020304" pitchFamily="18" charset="0"/>
                <a:cs typeface="Times New Roman" panose="02020603050405020304" pitchFamily="18" charset="0"/>
              </a:rPr>
              <a:t>Where the </a:t>
            </a:r>
            <a:r>
              <a:rPr lang="en-US" sz="1600" b="1" dirty="0">
                <a:ea typeface="Times New Roman" panose="02020603050405020304" pitchFamily="18" charset="0"/>
                <a:cs typeface="Times New Roman" panose="02020603050405020304" pitchFamily="18" charset="0"/>
              </a:rPr>
              <a:t>outcome</a:t>
            </a:r>
            <a:r>
              <a:rPr lang="en-US" sz="1600" dirty="0">
                <a:ea typeface="Times New Roman" panose="02020603050405020304" pitchFamily="18" charset="0"/>
                <a:cs typeface="Times New Roman" panose="02020603050405020304" pitchFamily="18" charset="0"/>
              </a:rPr>
              <a:t> of an investigation is of interest only to the complainant;</a:t>
            </a:r>
          </a:p>
          <a:p>
            <a:pPr marL="800100" lvl="1" indent="-342900" algn="just">
              <a:lnSpc>
                <a:spcPct val="100000"/>
              </a:lnSpc>
              <a:spcBef>
                <a:spcPts val="0"/>
              </a:spcBef>
              <a:buFont typeface="+mj-lt"/>
              <a:buAutoNum type="arabicPeriod"/>
            </a:pPr>
            <a:r>
              <a:rPr lang="en-US" sz="1600" b="1" i="1" dirty="0">
                <a:solidFill>
                  <a:srgbClr val="000000"/>
                </a:solidFill>
                <a:ea typeface="Calibri" panose="020F0502020204030204" pitchFamily="34" charset="0"/>
                <a:cs typeface="Times New Roman" panose="02020603050405020304" pitchFamily="18" charset="0"/>
              </a:rPr>
              <a:t>Bundling</a:t>
            </a:r>
            <a:r>
              <a:rPr lang="en-US" sz="1600" b="1" dirty="0">
                <a:solidFill>
                  <a:srgbClr val="000000"/>
                </a:solidFill>
                <a:ea typeface="Calibri" panose="020F0502020204030204" pitchFamily="34" charset="0"/>
                <a:cs typeface="Times New Roman" panose="02020603050405020304" pitchFamily="18" charset="0"/>
              </a:rPr>
              <a:t> </a:t>
            </a:r>
            <a:r>
              <a:rPr lang="en-US" sz="1600" b="1" i="1" dirty="0">
                <a:solidFill>
                  <a:srgbClr val="000000"/>
                </a:solidFill>
                <a:ea typeface="Calibri" panose="020F0502020204030204" pitchFamily="34" charset="0"/>
                <a:cs typeface="Times New Roman" panose="02020603050405020304" pitchFamily="18" charset="0"/>
              </a:rPr>
              <a:t>complaints</a:t>
            </a:r>
            <a:r>
              <a:rPr lang="en-US" sz="1600" b="1" dirty="0">
                <a:solidFill>
                  <a:srgbClr val="000000"/>
                </a:solidFill>
                <a:ea typeface="Calibri" panose="020F0502020204030204" pitchFamily="34" charset="0"/>
                <a:cs typeface="Times New Roman" panose="02020603050405020304" pitchFamily="18" charset="0"/>
              </a:rPr>
              <a:t> </a:t>
            </a:r>
            <a:r>
              <a:rPr lang="en-US" sz="1600" dirty="0">
                <a:solidFill>
                  <a:srgbClr val="000000"/>
                </a:solidFill>
                <a:ea typeface="Calibri" panose="020F0502020204030204" pitchFamily="34" charset="0"/>
                <a:cs typeface="Times New Roman" panose="02020603050405020304" pitchFamily="18" charset="0"/>
              </a:rPr>
              <a:t>and establish </a:t>
            </a:r>
            <a:r>
              <a:rPr lang="en-US" sz="1600" i="1" dirty="0">
                <a:solidFill>
                  <a:srgbClr val="000000"/>
                </a:solidFill>
                <a:ea typeface="Calibri" panose="020F0502020204030204" pitchFamily="34" charset="0"/>
                <a:cs typeface="Times New Roman" panose="02020603050405020304" pitchFamily="18" charset="0"/>
              </a:rPr>
              <a:t>thematic research</a:t>
            </a:r>
            <a:r>
              <a:rPr lang="en-US" sz="1600" dirty="0">
                <a:solidFill>
                  <a:srgbClr val="000000"/>
                </a:solidFill>
                <a:ea typeface="Calibri" panose="020F0502020204030204" pitchFamily="34" charset="0"/>
                <a:cs typeface="Times New Roman" panose="02020603050405020304" pitchFamily="18" charset="0"/>
              </a:rPr>
              <a:t> not involving individual cases but rather certain policies or practices on a more general level.</a:t>
            </a:r>
            <a:endParaRPr lang="nl-BE" sz="1600" dirty="0">
              <a:effectLst/>
              <a:ea typeface="Calibri" panose="020F0502020204030204" pitchFamily="34" charset="0"/>
              <a:cs typeface="Times New Roman" panose="02020603050405020304" pitchFamily="18" charset="0"/>
            </a:endParaRPr>
          </a:p>
        </p:txBody>
      </p:sp>
      <p:sp>
        <p:nvSpPr>
          <p:cNvPr id="6" name="Başlık 1">
            <a:extLst>
              <a:ext uri="{FF2B5EF4-FFF2-40B4-BE49-F238E27FC236}">
                <a16:creationId xmlns:a16="http://schemas.microsoft.com/office/drawing/2014/main" id="{1B9F4FCD-285C-43D7-BD54-62629CC823A8}"/>
              </a:ext>
            </a:extLst>
          </p:cNvPr>
          <p:cNvSpPr>
            <a:spLocks noGrp="1"/>
          </p:cNvSpPr>
          <p:nvPr>
            <p:ph type="title"/>
          </p:nvPr>
        </p:nvSpPr>
        <p:spPr>
          <a:xfrm>
            <a:off x="838200" y="365125"/>
            <a:ext cx="10515600" cy="1325563"/>
          </a:xfrm>
        </p:spPr>
        <p:txBody>
          <a:bodyPr>
            <a:noAutofit/>
          </a:bodyPr>
          <a:lstStyle/>
          <a:p>
            <a:pPr algn="ctr"/>
            <a:r>
              <a:rPr lang="nl-NL" b="1" dirty="0">
                <a:solidFill>
                  <a:schemeClr val="bg1">
                    <a:lumMod val="50000"/>
                  </a:schemeClr>
                </a:solidFill>
              </a:rPr>
              <a:t>2.1. National Ombudsman</a:t>
            </a:r>
            <a:endParaRPr lang="tr-TR" b="1" dirty="0">
              <a:solidFill>
                <a:schemeClr val="bg1">
                  <a:lumMod val="50000"/>
                </a:schemeClr>
              </a:solidFill>
            </a:endParaRPr>
          </a:p>
        </p:txBody>
      </p:sp>
      <p:sp>
        <p:nvSpPr>
          <p:cNvPr id="4" name="Ovaal 3">
            <a:hlinkClick r:id="rId2" action="ppaction://hlinksldjump"/>
            <a:extLst>
              <a:ext uri="{FF2B5EF4-FFF2-40B4-BE49-F238E27FC236}">
                <a16:creationId xmlns:a16="http://schemas.microsoft.com/office/drawing/2014/main" id="{39ECF246-9C54-42C9-9B7B-BC1BCD4738C4}"/>
              </a:ext>
            </a:extLst>
          </p:cNvPr>
          <p:cNvSpPr>
            <a:spLocks noChangeAspect="1"/>
          </p:cNvSpPr>
          <p:nvPr/>
        </p:nvSpPr>
        <p:spPr>
          <a:xfrm>
            <a:off x="11461179" y="1450404"/>
            <a:ext cx="429768" cy="4297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1</a:t>
            </a:r>
            <a:endParaRPr lang="nl-BE" dirty="0"/>
          </a:p>
        </p:txBody>
      </p:sp>
    </p:spTree>
    <p:extLst>
      <p:ext uri="{BB962C8B-B14F-4D97-AF65-F5344CB8AC3E}">
        <p14:creationId xmlns:p14="http://schemas.microsoft.com/office/powerpoint/2010/main" val="89565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7" presetClass="emph" presetSubtype="0" fill="remove" grpId="0" nodeType="clickEffect">
                                  <p:stCondLst>
                                    <p:cond delay="0"/>
                                  </p:stCondLst>
                                  <p:childTnLst>
                                    <p:animClr clrSpc="rgb" dir="cw">
                                      <p:cBhvr override="childStyle">
                                        <p:cTn id="61" dur="250" autoRev="1" fill="remove"/>
                                        <p:tgtEl>
                                          <p:spTgt spid="4"/>
                                        </p:tgtEl>
                                        <p:attrNameLst>
                                          <p:attrName>style.color</p:attrName>
                                        </p:attrNameLst>
                                      </p:cBhvr>
                                      <p:to>
                                        <a:schemeClr val="bg1"/>
                                      </p:to>
                                    </p:animClr>
                                    <p:animClr clrSpc="rgb" dir="cw">
                                      <p:cBhvr>
                                        <p:cTn id="62" dur="250" autoRev="1" fill="remove"/>
                                        <p:tgtEl>
                                          <p:spTgt spid="4"/>
                                        </p:tgtEl>
                                        <p:attrNameLst>
                                          <p:attrName>fillcolor</p:attrName>
                                        </p:attrNameLst>
                                      </p:cBhvr>
                                      <p:to>
                                        <a:schemeClr val="bg1"/>
                                      </p:to>
                                    </p:animClr>
                                    <p:set>
                                      <p:cBhvr>
                                        <p:cTn id="63" dur="250" autoRev="1" fill="remove"/>
                                        <p:tgtEl>
                                          <p:spTgt spid="4"/>
                                        </p:tgtEl>
                                        <p:attrNameLst>
                                          <p:attrName>fill.type</p:attrName>
                                        </p:attrNameLst>
                                      </p:cBhvr>
                                      <p:to>
                                        <p:strVal val="solid"/>
                                      </p:to>
                                    </p:set>
                                    <p:set>
                                      <p:cBhvr>
                                        <p:cTn id="64" dur="25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3C2022D-848A-459E-BB2F-6371A46236D7}"/>
              </a:ext>
            </a:extLst>
          </p:cNvPr>
          <p:cNvSpPr>
            <a:spLocks noGrp="1"/>
          </p:cNvSpPr>
          <p:nvPr>
            <p:ph idx="1"/>
          </p:nvPr>
        </p:nvSpPr>
        <p:spPr>
          <a:xfrm>
            <a:off x="801688" y="1856581"/>
            <a:ext cx="10515600" cy="4802187"/>
          </a:xfrm>
        </p:spPr>
        <p:txBody>
          <a:bodyPr>
            <a:noAutofit/>
          </a:bodyPr>
          <a:lstStyle/>
          <a:p>
            <a:pPr>
              <a:lnSpc>
                <a:spcPct val="100000"/>
              </a:lnSpc>
              <a:spcBef>
                <a:spcPts val="0"/>
              </a:spcBef>
            </a:pPr>
            <a:r>
              <a:rPr lang="en-GB" sz="1800" dirty="0">
                <a:solidFill>
                  <a:srgbClr val="000000"/>
                </a:solidFill>
                <a:ea typeface="Calibri" panose="020F0502020204030204" pitchFamily="34" charset="0"/>
              </a:rPr>
              <a:t>The missions of the Inspectorate S&amp;J are multi-fold and cover the broad domain of security and justice, more precisely the sector national security, national police, execution of sanctions, youth, asylum and migration-policy. </a:t>
            </a:r>
          </a:p>
          <a:p>
            <a:pPr>
              <a:lnSpc>
                <a:spcPct val="100000"/>
              </a:lnSpc>
              <a:spcBef>
                <a:spcPts val="0"/>
              </a:spcBef>
            </a:pPr>
            <a:r>
              <a:rPr lang="en-GB" sz="1800" dirty="0">
                <a:ea typeface="Calibri" panose="020F0502020204030204" pitchFamily="34" charset="0"/>
              </a:rPr>
              <a:t>The investigations of the Inspectorate are </a:t>
            </a:r>
            <a:r>
              <a:rPr lang="en-GB" sz="1800" b="1" dirty="0">
                <a:ea typeface="Calibri" panose="020F0502020204030204" pitchFamily="34" charset="0"/>
              </a:rPr>
              <a:t>not initiated </a:t>
            </a:r>
            <a:r>
              <a:rPr lang="en-GB" sz="1800" dirty="0">
                <a:ea typeface="Calibri" panose="020F0502020204030204" pitchFamily="34" charset="0"/>
              </a:rPr>
              <a:t>by demands or complaints of citizens. For these matters it is up to the National Ombudsman to act. </a:t>
            </a:r>
          </a:p>
          <a:p>
            <a:pPr>
              <a:lnSpc>
                <a:spcPct val="100000"/>
              </a:lnSpc>
              <a:spcBef>
                <a:spcPts val="0"/>
              </a:spcBef>
            </a:pPr>
            <a:r>
              <a:rPr lang="en-GB" sz="1800" dirty="0">
                <a:ea typeface="Calibri" panose="020F0502020204030204" pitchFamily="34" charset="0"/>
                <a:cs typeface="Times New Roman" panose="02020603050405020304" pitchFamily="18" charset="0"/>
              </a:rPr>
              <a:t>When a complaint reaches the Inspectorate, and this seems to be justified, this </a:t>
            </a:r>
            <a:r>
              <a:rPr lang="en-GB" sz="1800" i="1" dirty="0">
                <a:ea typeface="Calibri" panose="020F0502020204030204" pitchFamily="34" charset="0"/>
                <a:cs typeface="Times New Roman" panose="02020603050405020304" pitchFamily="18" charset="0"/>
              </a:rPr>
              <a:t>could</a:t>
            </a:r>
            <a:r>
              <a:rPr lang="en-GB" sz="1800" dirty="0">
                <a:ea typeface="Calibri" panose="020F0502020204030204" pitchFamily="34" charset="0"/>
                <a:cs typeface="Times New Roman" panose="02020603050405020304" pitchFamily="18" charset="0"/>
              </a:rPr>
              <a:t> be the motive for investigation, but it appears that this is </a:t>
            </a:r>
            <a:r>
              <a:rPr lang="en-GB" sz="1800" b="1" dirty="0">
                <a:ea typeface="Calibri" panose="020F0502020204030204" pitchFamily="34" charset="0"/>
                <a:cs typeface="Times New Roman" panose="02020603050405020304" pitchFamily="18" charset="0"/>
              </a:rPr>
              <a:t>seldom</a:t>
            </a:r>
            <a:r>
              <a:rPr lang="en-GB" sz="1800" dirty="0">
                <a:ea typeface="Calibri" panose="020F0502020204030204" pitchFamily="34" charset="0"/>
                <a:cs typeface="Times New Roman" panose="02020603050405020304" pitchFamily="18" charset="0"/>
              </a:rPr>
              <a:t> the case. </a:t>
            </a:r>
            <a:endParaRPr lang="nl-BE" sz="1800" dirty="0">
              <a:ea typeface="Calibri" panose="020F0502020204030204" pitchFamily="34" charset="0"/>
              <a:cs typeface="Times New Roman" panose="02020603050405020304" pitchFamily="18" charset="0"/>
            </a:endParaRPr>
          </a:p>
          <a:p>
            <a:pPr>
              <a:lnSpc>
                <a:spcPct val="100000"/>
              </a:lnSpc>
              <a:spcBef>
                <a:spcPts val="0"/>
              </a:spcBef>
            </a:pPr>
            <a:r>
              <a:rPr lang="en-GB" sz="1800" dirty="0">
                <a:ea typeface="Calibri" panose="020F0502020204030204" pitchFamily="34" charset="0"/>
              </a:rPr>
              <a:t>The Inspectorate is </a:t>
            </a:r>
            <a:r>
              <a:rPr lang="en-GB" sz="1800" i="1" dirty="0">
                <a:ea typeface="Calibri" panose="020F0502020204030204" pitchFamily="34" charset="0"/>
              </a:rPr>
              <a:t>not</a:t>
            </a:r>
            <a:r>
              <a:rPr lang="en-GB" sz="1800" dirty="0">
                <a:ea typeface="Calibri" panose="020F0502020204030204" pitchFamily="34" charset="0"/>
              </a:rPr>
              <a:t> engaged in the promotion of the conformity to the norms of individual investigating officials. Individual behaviour of police-officers is </a:t>
            </a:r>
            <a:r>
              <a:rPr lang="en-GB" sz="1800" b="1" dirty="0">
                <a:ea typeface="Calibri" panose="020F0502020204030204" pitchFamily="34" charset="0"/>
              </a:rPr>
              <a:t>evaluated within the force itself</a:t>
            </a:r>
            <a:r>
              <a:rPr lang="en-GB" sz="1800" dirty="0">
                <a:ea typeface="Calibri" panose="020F0502020204030204" pitchFamily="34" charset="0"/>
              </a:rPr>
              <a:t>. </a:t>
            </a:r>
            <a:endParaRPr lang="en-GB" sz="1800" dirty="0">
              <a:solidFill>
                <a:srgbClr val="000000"/>
              </a:solidFill>
              <a:ea typeface="Calibri" panose="020F0502020204030204" pitchFamily="34" charset="0"/>
            </a:endParaRPr>
          </a:p>
          <a:p>
            <a:pPr>
              <a:lnSpc>
                <a:spcPct val="100000"/>
              </a:lnSpc>
              <a:spcBef>
                <a:spcPts val="0"/>
              </a:spcBef>
            </a:pPr>
            <a:r>
              <a:rPr lang="en-GB" sz="1800" dirty="0">
                <a:ea typeface="Calibri" panose="020F0502020204030204" pitchFamily="34" charset="0"/>
              </a:rPr>
              <a:t>it is not up to the Inspectorate to sanction, that is a task of the “Chief of the Force” himself.</a:t>
            </a:r>
          </a:p>
          <a:p>
            <a:pPr>
              <a:lnSpc>
                <a:spcPct val="100000"/>
              </a:lnSpc>
              <a:spcBef>
                <a:spcPts val="0"/>
              </a:spcBef>
            </a:pPr>
            <a:r>
              <a:rPr lang="en-GB" sz="1800" dirty="0">
                <a:ea typeface="Calibri" panose="020F0502020204030204" pitchFamily="34" charset="0"/>
              </a:rPr>
              <a:t>The Inspectorate can make </a:t>
            </a:r>
            <a:r>
              <a:rPr lang="en-GB" sz="1800" b="1" dirty="0">
                <a:ea typeface="Calibri" panose="020F0502020204030204" pitchFamily="34" charset="0"/>
              </a:rPr>
              <a:t>audits</a:t>
            </a:r>
            <a:r>
              <a:rPr lang="en-GB" sz="1800" dirty="0">
                <a:ea typeface="Calibri" panose="020F0502020204030204" pitchFamily="34" charset="0"/>
              </a:rPr>
              <a:t> (concerning the quality of one of the police tasks), thematical investigations (a specific aspect in different unities), incidental investigations (at the occasion of a high-impact incident)</a:t>
            </a:r>
          </a:p>
          <a:p>
            <a:pPr>
              <a:lnSpc>
                <a:spcPct val="100000"/>
              </a:lnSpc>
              <a:spcBef>
                <a:spcPts val="0"/>
              </a:spcBef>
            </a:pPr>
            <a:r>
              <a:rPr lang="en-GB" sz="1800" dirty="0">
                <a:ea typeface="Calibri" panose="020F0502020204030204" pitchFamily="34" charset="0"/>
              </a:rPr>
              <a:t>When a mistake is detected by the Inspectorate, this will be communicated to the “</a:t>
            </a:r>
            <a:r>
              <a:rPr lang="en-GB" sz="1800" b="1" dirty="0">
                <a:ea typeface="Calibri" panose="020F0502020204030204" pitchFamily="34" charset="0"/>
              </a:rPr>
              <a:t>leader of the force</a:t>
            </a:r>
            <a:r>
              <a:rPr lang="en-GB" sz="1800" dirty="0">
                <a:ea typeface="Calibri" panose="020F0502020204030204" pitchFamily="34" charset="0"/>
              </a:rPr>
              <a:t>” and  it is considered as part of his professionalism to make use of this information.</a:t>
            </a:r>
            <a:endParaRPr lang="nl-BE" sz="1800" dirty="0"/>
          </a:p>
        </p:txBody>
      </p:sp>
      <p:sp>
        <p:nvSpPr>
          <p:cNvPr id="6" name="Başlık 1">
            <a:extLst>
              <a:ext uri="{FF2B5EF4-FFF2-40B4-BE49-F238E27FC236}">
                <a16:creationId xmlns:a16="http://schemas.microsoft.com/office/drawing/2014/main" id="{1B9F4FCD-285C-43D7-BD54-62629CC823A8}"/>
              </a:ext>
            </a:extLst>
          </p:cNvPr>
          <p:cNvSpPr>
            <a:spLocks noGrp="1"/>
          </p:cNvSpPr>
          <p:nvPr>
            <p:ph type="title"/>
          </p:nvPr>
        </p:nvSpPr>
        <p:spPr>
          <a:xfrm>
            <a:off x="838200" y="365125"/>
            <a:ext cx="10515600" cy="1325563"/>
          </a:xfrm>
        </p:spPr>
        <p:txBody>
          <a:bodyPr>
            <a:noAutofit/>
          </a:bodyPr>
          <a:lstStyle/>
          <a:p>
            <a:pPr algn="ctr"/>
            <a:r>
              <a:rPr lang="nl-NL" b="1" dirty="0">
                <a:solidFill>
                  <a:schemeClr val="bg1">
                    <a:lumMod val="50000"/>
                  </a:schemeClr>
                </a:solidFill>
              </a:rPr>
              <a:t>2.2. </a:t>
            </a:r>
            <a:r>
              <a:rPr lang="nl-NL" b="1" dirty="0" err="1">
                <a:solidFill>
                  <a:schemeClr val="bg1">
                    <a:lumMod val="50000"/>
                  </a:schemeClr>
                </a:solidFill>
              </a:rPr>
              <a:t>Inspectorate</a:t>
            </a:r>
            <a:r>
              <a:rPr lang="nl-NL" b="1" dirty="0">
                <a:solidFill>
                  <a:schemeClr val="bg1">
                    <a:lumMod val="50000"/>
                  </a:schemeClr>
                </a:solidFill>
              </a:rPr>
              <a:t> S&amp;J</a:t>
            </a:r>
            <a:endParaRPr lang="tr-TR" b="1" dirty="0">
              <a:solidFill>
                <a:schemeClr val="bg1">
                  <a:lumMod val="50000"/>
                </a:schemeClr>
              </a:solidFill>
            </a:endParaRPr>
          </a:p>
        </p:txBody>
      </p:sp>
      <p:sp>
        <p:nvSpPr>
          <p:cNvPr id="4" name="Ovaal 3">
            <a:hlinkClick r:id="rId2" action="ppaction://hlinksldjump"/>
            <a:extLst>
              <a:ext uri="{FF2B5EF4-FFF2-40B4-BE49-F238E27FC236}">
                <a16:creationId xmlns:a16="http://schemas.microsoft.com/office/drawing/2014/main" id="{5CC80AC9-ED5F-4162-A3D8-23CD35728747}"/>
              </a:ext>
            </a:extLst>
          </p:cNvPr>
          <p:cNvSpPr>
            <a:spLocks noChangeAspect="1"/>
          </p:cNvSpPr>
          <p:nvPr/>
        </p:nvSpPr>
        <p:spPr>
          <a:xfrm>
            <a:off x="11461179" y="1426813"/>
            <a:ext cx="429768" cy="4297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2</a:t>
            </a:r>
            <a:endParaRPr lang="nl-BE" dirty="0"/>
          </a:p>
        </p:txBody>
      </p:sp>
    </p:spTree>
    <p:extLst>
      <p:ext uri="{BB962C8B-B14F-4D97-AF65-F5344CB8AC3E}">
        <p14:creationId xmlns:p14="http://schemas.microsoft.com/office/powerpoint/2010/main" val="361892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7" presetClass="emph" presetSubtype="0" fill="remove" grpId="0" nodeType="clickEffect">
                                  <p:stCondLst>
                                    <p:cond delay="0"/>
                                  </p:stCondLst>
                                  <p:childTnLst>
                                    <p:animClr clrSpc="rgb" dir="cw">
                                      <p:cBhvr override="childStyle">
                                        <p:cTn id="41" dur="250" autoRev="1" fill="remove"/>
                                        <p:tgtEl>
                                          <p:spTgt spid="4"/>
                                        </p:tgtEl>
                                        <p:attrNameLst>
                                          <p:attrName>style.color</p:attrName>
                                        </p:attrNameLst>
                                      </p:cBhvr>
                                      <p:to>
                                        <a:schemeClr val="bg1"/>
                                      </p:to>
                                    </p:animClr>
                                    <p:animClr clrSpc="rgb" dir="cw">
                                      <p:cBhvr>
                                        <p:cTn id="42" dur="250" autoRev="1" fill="remove"/>
                                        <p:tgtEl>
                                          <p:spTgt spid="4"/>
                                        </p:tgtEl>
                                        <p:attrNameLst>
                                          <p:attrName>fillcolor</p:attrName>
                                        </p:attrNameLst>
                                      </p:cBhvr>
                                      <p:to>
                                        <a:schemeClr val="bg1"/>
                                      </p:to>
                                    </p:animClr>
                                    <p:set>
                                      <p:cBhvr>
                                        <p:cTn id="43" dur="250" autoRev="1" fill="remove"/>
                                        <p:tgtEl>
                                          <p:spTgt spid="4"/>
                                        </p:tgtEl>
                                        <p:attrNameLst>
                                          <p:attrName>fill.type</p:attrName>
                                        </p:attrNameLst>
                                      </p:cBhvr>
                                      <p:to>
                                        <p:strVal val="solid"/>
                                      </p:to>
                                    </p:set>
                                    <p:set>
                                      <p:cBhvr>
                                        <p:cTn id="44" dur="25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0A7EF81-316C-4F8E-88AB-C17BD5ACBDEE}"/>
              </a:ext>
            </a:extLst>
          </p:cNvPr>
          <p:cNvSpPr>
            <a:spLocks noGrp="1"/>
          </p:cNvSpPr>
          <p:nvPr>
            <p:ph idx="1"/>
          </p:nvPr>
        </p:nvSpPr>
        <p:spPr>
          <a:xfrm>
            <a:off x="801688" y="2082006"/>
            <a:ext cx="10515600" cy="4351338"/>
          </a:xfrm>
        </p:spPr>
        <p:txBody>
          <a:bodyPr>
            <a:noAutofit/>
          </a:bodyPr>
          <a:lstStyle/>
          <a:p>
            <a:pPr algn="just">
              <a:lnSpc>
                <a:spcPct val="100000"/>
              </a:lnSpc>
              <a:spcBef>
                <a:spcPts val="0"/>
              </a:spcBef>
            </a:pPr>
            <a:r>
              <a:rPr lang="en-GB" sz="1800" dirty="0">
                <a:solidFill>
                  <a:srgbClr val="000000"/>
                </a:solidFill>
                <a:ea typeface="Calibri" panose="020F0502020204030204" pitchFamily="34" charset="0"/>
                <a:cs typeface="Times New Roman" panose="02020603050405020304" pitchFamily="18" charset="0"/>
              </a:rPr>
              <a:t>VIK’s realize the </a:t>
            </a:r>
            <a:r>
              <a:rPr lang="en-GB" sz="1800" b="1" dirty="0">
                <a:solidFill>
                  <a:srgbClr val="000000"/>
                </a:solidFill>
                <a:ea typeface="Calibri" panose="020F0502020204030204" pitchFamily="34" charset="0"/>
                <a:cs typeface="Times New Roman" panose="02020603050405020304" pitchFamily="18" charset="0"/>
              </a:rPr>
              <a:t>internal investigations </a:t>
            </a:r>
            <a:r>
              <a:rPr lang="en-GB" sz="1800" dirty="0">
                <a:solidFill>
                  <a:srgbClr val="000000"/>
                </a:solidFill>
                <a:ea typeface="Calibri" panose="020F0502020204030204" pitchFamily="34" charset="0"/>
                <a:cs typeface="Times New Roman" panose="02020603050405020304" pitchFamily="18" charset="0"/>
              </a:rPr>
              <a:t>within the NPN</a:t>
            </a:r>
          </a:p>
          <a:p>
            <a:pPr algn="just">
              <a:lnSpc>
                <a:spcPct val="100000"/>
              </a:lnSpc>
              <a:spcBef>
                <a:spcPts val="0"/>
              </a:spcBef>
            </a:pPr>
            <a:r>
              <a:rPr lang="en-US" sz="1800" dirty="0">
                <a:solidFill>
                  <a:srgbClr val="000000"/>
                </a:solidFill>
                <a:effectLst/>
                <a:ea typeface="Calibri" panose="020F0502020204030204" pitchFamily="34" charset="0"/>
                <a:cs typeface="Times New Roman" panose="02020603050405020304" pitchFamily="18" charset="0"/>
              </a:rPr>
              <a:t>Tasks:</a:t>
            </a:r>
          </a:p>
          <a:p>
            <a:pPr marL="800100" lvl="1" indent="-342900" algn="just">
              <a:lnSpc>
                <a:spcPct val="100000"/>
              </a:lnSpc>
              <a:spcBef>
                <a:spcPts val="0"/>
              </a:spcBef>
              <a:buFont typeface="Symbol" panose="05050102010706020507" pitchFamily="18" charset="2"/>
              <a:buChar char=""/>
            </a:pPr>
            <a:r>
              <a:rPr lang="en-GB" sz="1800" dirty="0">
                <a:solidFill>
                  <a:srgbClr val="000000"/>
                </a:solidFill>
                <a:effectLst/>
                <a:ea typeface="Calibri" panose="020F0502020204030204" pitchFamily="34" charset="0"/>
                <a:cs typeface="Times New Roman" panose="02020603050405020304" pitchFamily="18" charset="0"/>
              </a:rPr>
              <a:t>“V” stand for</a:t>
            </a:r>
            <a:r>
              <a:rPr lang="en-GB" sz="1800" i="1" dirty="0">
                <a:solidFill>
                  <a:srgbClr val="000000"/>
                </a:solidFill>
                <a:effectLst/>
                <a:ea typeface="Calibri" panose="020F0502020204030204" pitchFamily="34" charset="0"/>
                <a:cs typeface="Times New Roman" panose="02020603050405020304" pitchFamily="18" charset="0"/>
              </a:rPr>
              <a:t> security</a:t>
            </a:r>
            <a:r>
              <a:rPr lang="en-GB" sz="1800" dirty="0">
                <a:solidFill>
                  <a:srgbClr val="000000"/>
                </a:solidFill>
                <a:effectLst/>
                <a:ea typeface="Calibri" panose="020F0502020204030204" pitchFamily="34" charset="0"/>
                <a:cs typeface="Times New Roman" panose="02020603050405020304" pitchFamily="18" charset="0"/>
              </a:rPr>
              <a:t>, meaning “screening of the personnel”;</a:t>
            </a:r>
          </a:p>
          <a:p>
            <a:pPr marL="800100" lvl="1" indent="-342900" algn="just">
              <a:lnSpc>
                <a:spcPct val="100000"/>
              </a:lnSpc>
              <a:spcBef>
                <a:spcPts val="0"/>
              </a:spcBef>
              <a:buFont typeface="Symbol" panose="05050102010706020507" pitchFamily="18" charset="2"/>
              <a:buChar char=""/>
            </a:pPr>
            <a:r>
              <a:rPr lang="en-GB" sz="1800" dirty="0">
                <a:solidFill>
                  <a:srgbClr val="000000"/>
                </a:solidFill>
                <a:effectLst/>
                <a:ea typeface="Calibri" panose="020F0502020204030204" pitchFamily="34" charset="0"/>
                <a:cs typeface="Times New Roman" panose="02020603050405020304" pitchFamily="18" charset="0"/>
              </a:rPr>
              <a:t>“I” stands for </a:t>
            </a:r>
            <a:r>
              <a:rPr lang="en-GB" sz="1800" i="1" dirty="0">
                <a:solidFill>
                  <a:srgbClr val="000000"/>
                </a:solidFill>
                <a:effectLst/>
                <a:ea typeface="Calibri" panose="020F0502020204030204" pitchFamily="34" charset="0"/>
                <a:cs typeface="Times New Roman" panose="02020603050405020304" pitchFamily="18" charset="0"/>
              </a:rPr>
              <a:t>integrity</a:t>
            </a:r>
            <a:r>
              <a:rPr lang="en-GB" sz="1800" dirty="0">
                <a:solidFill>
                  <a:srgbClr val="000000"/>
                </a:solidFill>
                <a:effectLst/>
                <a:ea typeface="Calibri" panose="020F0502020204030204" pitchFamily="34" charset="0"/>
                <a:cs typeface="Times New Roman" panose="02020603050405020304" pitchFamily="18" charset="0"/>
              </a:rPr>
              <a:t>, meaning “internal (penal and disciplinary) investigations”;</a:t>
            </a:r>
            <a:endParaRPr lang="nl-BE" sz="1800" dirty="0">
              <a:effectLst/>
              <a:ea typeface="Calibri" panose="020F0502020204030204" pitchFamily="34" charset="0"/>
              <a:cs typeface="Times New Roman" panose="02020603050405020304" pitchFamily="18" charset="0"/>
            </a:endParaRPr>
          </a:p>
          <a:p>
            <a:pPr marL="800100" lvl="1" indent="-342900" algn="just">
              <a:lnSpc>
                <a:spcPct val="100000"/>
              </a:lnSpc>
              <a:spcBef>
                <a:spcPts val="0"/>
              </a:spcBef>
              <a:buFont typeface="Symbol" panose="05050102010706020507" pitchFamily="18" charset="2"/>
              <a:buChar char=""/>
            </a:pPr>
            <a:r>
              <a:rPr lang="en-GB" sz="1800" dirty="0">
                <a:solidFill>
                  <a:srgbClr val="000000"/>
                </a:solidFill>
                <a:effectLst/>
                <a:ea typeface="Calibri" panose="020F0502020204030204" pitchFamily="34" charset="0"/>
                <a:cs typeface="Times New Roman" panose="02020603050405020304" pitchFamily="18" charset="0"/>
              </a:rPr>
              <a:t>“K” stands for the treatment of complaints. On annual basis there are about </a:t>
            </a:r>
            <a:r>
              <a:rPr lang="en-GB" sz="1800" b="1" dirty="0">
                <a:solidFill>
                  <a:srgbClr val="000000"/>
                </a:solidFill>
                <a:effectLst/>
                <a:ea typeface="Calibri" panose="020F0502020204030204" pitchFamily="34" charset="0"/>
                <a:cs typeface="Times New Roman" panose="02020603050405020304" pitchFamily="18" charset="0"/>
              </a:rPr>
              <a:t>12.000 complaints </a:t>
            </a:r>
            <a:r>
              <a:rPr lang="en-GB" sz="1800" dirty="0">
                <a:solidFill>
                  <a:srgbClr val="000000"/>
                </a:solidFill>
                <a:effectLst/>
                <a:ea typeface="Calibri" panose="020F0502020204030204" pitchFamily="34" charset="0"/>
                <a:cs typeface="Times New Roman" panose="02020603050405020304" pitchFamily="18" charset="0"/>
              </a:rPr>
              <a:t>to be treated.</a:t>
            </a:r>
            <a:endParaRPr lang="nl-BE" sz="1800" dirty="0">
              <a:effectLst/>
              <a:ea typeface="Calibri" panose="020F0502020204030204" pitchFamily="34" charset="0"/>
              <a:cs typeface="Times New Roman" panose="02020603050405020304" pitchFamily="18" charset="0"/>
            </a:endParaRPr>
          </a:p>
          <a:p>
            <a:pPr>
              <a:lnSpc>
                <a:spcPct val="100000"/>
              </a:lnSpc>
              <a:spcBef>
                <a:spcPts val="0"/>
              </a:spcBef>
            </a:pPr>
            <a:r>
              <a:rPr lang="en-GB" sz="1800" dirty="0">
                <a:effectLst/>
                <a:ea typeface="Calibri" panose="020F0502020204030204" pitchFamily="34" charset="0"/>
                <a:cs typeface="Times New Roman" panose="02020603050405020304" pitchFamily="18" charset="0"/>
              </a:rPr>
              <a:t>The </a:t>
            </a:r>
            <a:r>
              <a:rPr lang="en-GB" sz="1800" b="1" dirty="0">
                <a:effectLst/>
                <a:ea typeface="Calibri" panose="020F0502020204030204" pitchFamily="34" charset="0"/>
                <a:cs typeface="Times New Roman" panose="02020603050405020304" pitchFamily="18" charset="0"/>
              </a:rPr>
              <a:t>chief of the force </a:t>
            </a:r>
            <a:r>
              <a:rPr lang="en-GB" sz="1800" dirty="0">
                <a:effectLst/>
                <a:ea typeface="Calibri" panose="020F0502020204030204" pitchFamily="34" charset="0"/>
                <a:cs typeface="Times New Roman" panose="02020603050405020304" pitchFamily="18" charset="0"/>
              </a:rPr>
              <a:t>installed a national concertation concerning the seriousness of the disciplinary sanctions, to </a:t>
            </a:r>
            <a:r>
              <a:rPr lang="en-GB" sz="1800" b="1" dirty="0">
                <a:effectLst/>
                <a:ea typeface="Calibri" panose="020F0502020204030204" pitchFamily="34" charset="0"/>
                <a:cs typeface="Times New Roman" panose="02020603050405020304" pitchFamily="18" charset="0"/>
              </a:rPr>
              <a:t>avoid arbitrary sanctioning</a:t>
            </a:r>
            <a:r>
              <a:rPr lang="en-GB" sz="1800" dirty="0">
                <a:effectLst/>
                <a:ea typeface="Calibri" panose="020F0502020204030204" pitchFamily="34" charset="0"/>
                <a:cs typeface="Times New Roman" panose="02020603050405020304" pitchFamily="18" charset="0"/>
              </a:rPr>
              <a:t>, based on jurisprudence.</a:t>
            </a:r>
            <a:endParaRPr lang="nl-BE" sz="1800" dirty="0">
              <a:effectLst/>
              <a:ea typeface="Calibri" panose="020F0502020204030204" pitchFamily="34" charset="0"/>
              <a:cs typeface="Times New Roman" panose="02020603050405020304" pitchFamily="18" charset="0"/>
            </a:endParaRPr>
          </a:p>
          <a:p>
            <a:pPr>
              <a:lnSpc>
                <a:spcPct val="100000"/>
              </a:lnSpc>
              <a:spcBef>
                <a:spcPts val="0"/>
              </a:spcBef>
            </a:pPr>
            <a:r>
              <a:rPr lang="en-GB" sz="1800" dirty="0">
                <a:effectLst/>
                <a:ea typeface="Calibri" panose="020F0502020204030204" pitchFamily="34" charset="0"/>
                <a:cs typeface="Times New Roman" panose="02020603050405020304" pitchFamily="18" charset="0"/>
              </a:rPr>
              <a:t>The Free University of Amsterdam (VU) developed a yearly </a:t>
            </a:r>
            <a:r>
              <a:rPr lang="en-GB" sz="1800" b="1" dirty="0">
                <a:effectLst/>
                <a:ea typeface="Calibri" panose="020F0502020204030204" pitchFamily="34" charset="0"/>
                <a:cs typeface="Times New Roman" panose="02020603050405020304" pitchFamily="18" charset="0"/>
              </a:rPr>
              <a:t>monitoring system </a:t>
            </a:r>
            <a:r>
              <a:rPr lang="en-GB" sz="1800" dirty="0">
                <a:effectLst/>
                <a:ea typeface="Calibri" panose="020F0502020204030204" pitchFamily="34" charset="0"/>
                <a:cs typeface="Times New Roman" panose="02020603050405020304" pitchFamily="18" charset="0"/>
              </a:rPr>
              <a:t>for these internal investigations concerning c</a:t>
            </a:r>
            <a:r>
              <a:rPr lang="en-GB" sz="1800" dirty="0">
                <a:solidFill>
                  <a:srgbClr val="000000"/>
                </a:solidFill>
                <a:effectLst/>
                <a:ea typeface="Calibri" panose="020F0502020204030204" pitchFamily="34" charset="0"/>
                <a:cs typeface="Times New Roman" panose="02020603050405020304" pitchFamily="18" charset="0"/>
              </a:rPr>
              <a:t>omplaints. </a:t>
            </a:r>
          </a:p>
          <a:p>
            <a:pPr>
              <a:lnSpc>
                <a:spcPct val="100000"/>
              </a:lnSpc>
              <a:spcBef>
                <a:spcPts val="0"/>
              </a:spcBef>
            </a:pPr>
            <a:r>
              <a:rPr lang="en-GB" sz="1800" dirty="0">
                <a:solidFill>
                  <a:srgbClr val="000000"/>
                </a:solidFill>
                <a:effectLst/>
                <a:ea typeface="Calibri" panose="020F0502020204030204" pitchFamily="34" charset="0"/>
                <a:cs typeface="Times New Roman" panose="02020603050405020304" pitchFamily="18" charset="0"/>
              </a:rPr>
              <a:t>When a complainant wants to go into appeal, he can go to the </a:t>
            </a:r>
            <a:r>
              <a:rPr lang="en-GB" sz="1800" b="1" dirty="0">
                <a:solidFill>
                  <a:srgbClr val="000000"/>
                </a:solidFill>
                <a:effectLst/>
                <a:ea typeface="Calibri" panose="020F0502020204030204" pitchFamily="34" charset="0"/>
                <a:cs typeface="Times New Roman" panose="02020603050405020304" pitchFamily="18" charset="0"/>
              </a:rPr>
              <a:t>independent Committee for Complaints</a:t>
            </a:r>
            <a:r>
              <a:rPr lang="en-GB" sz="1800" dirty="0">
                <a:solidFill>
                  <a:srgbClr val="000000"/>
                </a:solidFill>
                <a:effectLst/>
                <a:ea typeface="Calibri" panose="020F0502020204030204" pitchFamily="34" charset="0"/>
                <a:cs typeface="Times New Roman" panose="02020603050405020304" pitchFamily="18" charset="0"/>
              </a:rPr>
              <a:t>, which decides then. When there is still no satisfaction, he can turn to the </a:t>
            </a:r>
            <a:r>
              <a:rPr lang="en-GB" sz="1800" i="1" dirty="0">
                <a:solidFill>
                  <a:srgbClr val="000000"/>
                </a:solidFill>
                <a:effectLst/>
                <a:ea typeface="Calibri" panose="020F0502020204030204" pitchFamily="34" charset="0"/>
                <a:cs typeface="Times New Roman" panose="02020603050405020304" pitchFamily="18" charset="0"/>
              </a:rPr>
              <a:t>National Ombudsman</a:t>
            </a:r>
            <a:r>
              <a:rPr lang="en-GB" sz="1800" dirty="0">
                <a:solidFill>
                  <a:srgbClr val="000000"/>
                </a:solidFill>
                <a:effectLst/>
                <a:ea typeface="Calibri" panose="020F0502020204030204" pitchFamily="34" charset="0"/>
                <a:cs typeface="Times New Roman" panose="02020603050405020304" pitchFamily="18" charset="0"/>
              </a:rPr>
              <a:t>, who functions then as an instance of appeal.</a:t>
            </a:r>
            <a:endParaRPr lang="nl-BE" sz="1800" dirty="0">
              <a:effectLst/>
              <a:ea typeface="Calibri" panose="020F0502020204030204" pitchFamily="34" charset="0"/>
              <a:cs typeface="Times New Roman" panose="02020603050405020304" pitchFamily="18" charset="0"/>
            </a:endParaRPr>
          </a:p>
          <a:p>
            <a:pPr>
              <a:lnSpc>
                <a:spcPct val="100000"/>
              </a:lnSpc>
              <a:spcBef>
                <a:spcPts val="0"/>
              </a:spcBef>
            </a:pPr>
            <a:r>
              <a:rPr lang="en-GB" sz="1800" dirty="0">
                <a:effectLst/>
                <a:ea typeface="Calibri" panose="020F0502020204030204" pitchFamily="34" charset="0"/>
              </a:rPr>
              <a:t>In case a </a:t>
            </a:r>
            <a:r>
              <a:rPr lang="en-GB" sz="1800" b="1" dirty="0">
                <a:effectLst/>
                <a:ea typeface="Calibri" panose="020F0502020204030204" pitchFamily="34" charset="0"/>
              </a:rPr>
              <a:t>criminal investigation </a:t>
            </a:r>
            <a:r>
              <a:rPr lang="en-GB" sz="1800" dirty="0">
                <a:effectLst/>
                <a:ea typeface="Calibri" panose="020F0502020204030204" pitchFamily="34" charset="0"/>
              </a:rPr>
              <a:t>runs at the same time as an internal disciplinary investigation, the Prosecutor’s Office has to be warned. A criminal investigation against a member of personnel can be conducted a priori, after, but </a:t>
            </a:r>
            <a:r>
              <a:rPr lang="en-GB" sz="1800" b="1" dirty="0">
                <a:effectLst/>
                <a:ea typeface="Calibri" panose="020F0502020204030204" pitchFamily="34" charset="0"/>
              </a:rPr>
              <a:t>also simultaneously </a:t>
            </a:r>
            <a:r>
              <a:rPr lang="en-GB" sz="1800" dirty="0">
                <a:effectLst/>
                <a:ea typeface="Calibri" panose="020F0502020204030204" pitchFamily="34" charset="0"/>
              </a:rPr>
              <a:t>to an internal investigation. </a:t>
            </a:r>
          </a:p>
        </p:txBody>
      </p:sp>
      <p:sp>
        <p:nvSpPr>
          <p:cNvPr id="4" name="Başlık 1">
            <a:extLst>
              <a:ext uri="{FF2B5EF4-FFF2-40B4-BE49-F238E27FC236}">
                <a16:creationId xmlns:a16="http://schemas.microsoft.com/office/drawing/2014/main" id="{359DC358-A75A-483A-8AAA-9C29EDF4943A}"/>
              </a:ext>
            </a:extLst>
          </p:cNvPr>
          <p:cNvSpPr>
            <a:spLocks noGrp="1"/>
          </p:cNvSpPr>
          <p:nvPr>
            <p:ph type="title"/>
          </p:nvPr>
        </p:nvSpPr>
        <p:spPr>
          <a:xfrm>
            <a:off x="838200" y="365125"/>
            <a:ext cx="10515600" cy="1325563"/>
          </a:xfrm>
        </p:spPr>
        <p:txBody>
          <a:bodyPr>
            <a:noAutofit/>
          </a:bodyPr>
          <a:lstStyle/>
          <a:p>
            <a:pPr algn="ctr"/>
            <a:r>
              <a:rPr lang="nl-NL" b="1" dirty="0">
                <a:solidFill>
                  <a:schemeClr val="bg1">
                    <a:lumMod val="50000"/>
                  </a:schemeClr>
                </a:solidFill>
              </a:rPr>
              <a:t>2.3. </a:t>
            </a:r>
            <a:r>
              <a:rPr lang="nl-NL" b="1" dirty="0" err="1">
                <a:solidFill>
                  <a:schemeClr val="bg1">
                    <a:lumMod val="50000"/>
                  </a:schemeClr>
                </a:solidFill>
              </a:rPr>
              <a:t>VIK’s</a:t>
            </a:r>
            <a:endParaRPr lang="tr-TR" b="1" dirty="0">
              <a:solidFill>
                <a:schemeClr val="bg1">
                  <a:lumMod val="50000"/>
                </a:schemeClr>
              </a:solidFill>
            </a:endParaRPr>
          </a:p>
        </p:txBody>
      </p:sp>
      <p:sp>
        <p:nvSpPr>
          <p:cNvPr id="6" name="Tekstvak 5">
            <a:extLst>
              <a:ext uri="{FF2B5EF4-FFF2-40B4-BE49-F238E27FC236}">
                <a16:creationId xmlns:a16="http://schemas.microsoft.com/office/drawing/2014/main" id="{9404181A-FCAF-4FCB-AE65-1BBDF70C9678}"/>
              </a:ext>
            </a:extLst>
          </p:cNvPr>
          <p:cNvSpPr txBox="1"/>
          <p:nvPr/>
        </p:nvSpPr>
        <p:spPr>
          <a:xfrm>
            <a:off x="3693546" y="1290578"/>
            <a:ext cx="4731884" cy="400110"/>
          </a:xfrm>
          <a:prstGeom prst="rect">
            <a:avLst/>
          </a:prstGeom>
          <a:noFill/>
        </p:spPr>
        <p:txBody>
          <a:bodyPr wrap="square">
            <a:spAutoFit/>
          </a:bodyPr>
          <a:lstStyle/>
          <a:p>
            <a:r>
              <a:rPr lang="en-GB" sz="2000" b="1" dirty="0">
                <a:solidFill>
                  <a:schemeClr val="bg1">
                    <a:lumMod val="50000"/>
                  </a:schemeClr>
                </a:solidFill>
                <a:effectLst/>
                <a:latin typeface="+mj-lt"/>
                <a:ea typeface="Times New Roman" panose="02020603050405020304" pitchFamily="18" charset="0"/>
                <a:cs typeface="Times New Roman" panose="02020603050405020304" pitchFamily="18" charset="0"/>
              </a:rPr>
              <a:t>Bureau for Security, Integrity and Complaints</a:t>
            </a:r>
            <a:endParaRPr lang="nl-BE" sz="2000" b="1" dirty="0">
              <a:solidFill>
                <a:schemeClr val="bg1">
                  <a:lumMod val="50000"/>
                </a:schemeClr>
              </a:solidFill>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131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13" name="Rectangle 10">
            <a:extLst>
              <a:ext uri="{FF2B5EF4-FFF2-40B4-BE49-F238E27FC236}">
                <a16:creationId xmlns:a16="http://schemas.microsoft.com/office/drawing/2014/main" id="{594D6AA1-A0E1-45F9-8E25-BAB809229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a:extLst>
              <a:ext uri="{FF2B5EF4-FFF2-40B4-BE49-F238E27FC236}">
                <a16:creationId xmlns:a16="http://schemas.microsoft.com/office/drawing/2014/main" id="{383A20EB-E508-44AA-AC5C-A9B38E059348}"/>
              </a:ext>
            </a:extLst>
          </p:cNvPr>
          <p:cNvSpPr>
            <a:spLocks noChangeArrowheads="1"/>
          </p:cNvSpPr>
          <p:nvPr/>
        </p:nvSpPr>
        <p:spPr bwMode="auto">
          <a:xfrm>
            <a:off x="1065695" y="1856581"/>
            <a:ext cx="102881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spcBef>
                <a:spcPct val="0"/>
              </a:spcBef>
              <a:spcAft>
                <a:spcPts val="600"/>
              </a:spcAft>
              <a:buClrTx/>
              <a:buSzTx/>
              <a:buFontTx/>
              <a:buNone/>
              <a:tabLst/>
            </a:pPr>
            <a:r>
              <a:rPr kumimoji="0" lang="en-GB" altLang="nl-BE" sz="2400" b="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Number of investigations run during the period 2012-2014</a:t>
            </a:r>
            <a:endParaRPr kumimoji="0" lang="nl-BE" altLang="nl-BE" sz="3600" b="0" u="none" strike="noStrike" cap="none" normalizeH="0" baseline="0" dirty="0">
              <a:ln>
                <a:noFill/>
              </a:ln>
              <a:solidFill>
                <a:schemeClr val="tx1"/>
              </a:solidFill>
              <a:effectLst/>
            </a:endParaRPr>
          </a:p>
        </p:txBody>
      </p:sp>
      <p:graphicFrame>
        <p:nvGraphicFramePr>
          <p:cNvPr id="4" name="Tabel 3">
            <a:extLst>
              <a:ext uri="{FF2B5EF4-FFF2-40B4-BE49-F238E27FC236}">
                <a16:creationId xmlns:a16="http://schemas.microsoft.com/office/drawing/2014/main" id="{8CABD06A-7ABF-472D-9997-96D20BFBFEF6}"/>
              </a:ext>
            </a:extLst>
          </p:cNvPr>
          <p:cNvGraphicFramePr>
            <a:graphicFrameLocks noGrp="1"/>
          </p:cNvGraphicFramePr>
          <p:nvPr>
            <p:extLst>
              <p:ext uri="{D42A27DB-BD31-4B8C-83A1-F6EECF244321}">
                <p14:modId xmlns:p14="http://schemas.microsoft.com/office/powerpoint/2010/main" val="3918585528"/>
              </p:ext>
            </p:extLst>
          </p:nvPr>
        </p:nvGraphicFramePr>
        <p:xfrm>
          <a:off x="1065695" y="2298893"/>
          <a:ext cx="10288106" cy="4330502"/>
        </p:xfrm>
        <a:graphic>
          <a:graphicData uri="http://schemas.openxmlformats.org/drawingml/2006/table">
            <a:tbl>
              <a:tblPr firstRow="1" firstCol="1" bandRow="1">
                <a:tableStyleId>{5C22544A-7EE6-4342-B048-85BDC9FD1C3A}</a:tableStyleId>
              </a:tblPr>
              <a:tblGrid>
                <a:gridCol w="5679434">
                  <a:extLst>
                    <a:ext uri="{9D8B030D-6E8A-4147-A177-3AD203B41FA5}">
                      <a16:colId xmlns:a16="http://schemas.microsoft.com/office/drawing/2014/main" val="951213417"/>
                    </a:ext>
                  </a:extLst>
                </a:gridCol>
                <a:gridCol w="1536224">
                  <a:extLst>
                    <a:ext uri="{9D8B030D-6E8A-4147-A177-3AD203B41FA5}">
                      <a16:colId xmlns:a16="http://schemas.microsoft.com/office/drawing/2014/main" val="388081303"/>
                    </a:ext>
                  </a:extLst>
                </a:gridCol>
                <a:gridCol w="1536224">
                  <a:extLst>
                    <a:ext uri="{9D8B030D-6E8A-4147-A177-3AD203B41FA5}">
                      <a16:colId xmlns:a16="http://schemas.microsoft.com/office/drawing/2014/main" val="3945331108"/>
                    </a:ext>
                  </a:extLst>
                </a:gridCol>
                <a:gridCol w="1536224">
                  <a:extLst>
                    <a:ext uri="{9D8B030D-6E8A-4147-A177-3AD203B41FA5}">
                      <a16:colId xmlns:a16="http://schemas.microsoft.com/office/drawing/2014/main" val="3807751265"/>
                    </a:ext>
                  </a:extLst>
                </a:gridCol>
              </a:tblGrid>
              <a:tr h="393682">
                <a:tc>
                  <a:txBody>
                    <a:bodyPr/>
                    <a:lstStyle/>
                    <a:p>
                      <a:pPr algn="ctr"/>
                      <a:r>
                        <a:rPr lang="en-GB" sz="1800" dirty="0">
                          <a:solidFill>
                            <a:schemeClr val="bg1"/>
                          </a:solidFill>
                          <a:effectLst/>
                        </a:rPr>
                        <a:t>Sum of the number of investigations</a:t>
                      </a:r>
                      <a:endParaRPr lang="nl-B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81" marR="66581" marT="0" marB="0" anchor="b">
                    <a:solidFill>
                      <a:srgbClr val="002060"/>
                    </a:solidFill>
                  </a:tcPr>
                </a:tc>
                <a:tc gridSpan="3">
                  <a:txBody>
                    <a:bodyPr/>
                    <a:lstStyle/>
                    <a:p>
                      <a:pPr algn="ctr"/>
                      <a:r>
                        <a:rPr lang="en-GB" sz="1800" dirty="0">
                          <a:solidFill>
                            <a:schemeClr val="bg1"/>
                          </a:solidFill>
                          <a:effectLst/>
                        </a:rPr>
                        <a:t>Year</a:t>
                      </a:r>
                    </a:p>
                  </a:txBody>
                  <a:tcPr marL="66581" marR="66581" marT="0" marB="0" anchor="b">
                    <a:solidFill>
                      <a:srgbClr val="002060"/>
                    </a:solidFill>
                  </a:tcPr>
                </a:tc>
                <a:tc hMerge="1">
                  <a:txBody>
                    <a:bodyPr/>
                    <a:lstStyle/>
                    <a:p>
                      <a:r>
                        <a:rPr lang="en-GB" sz="2000" dirty="0">
                          <a:effectLst/>
                        </a:rPr>
                        <a:t> </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581" marR="66581" marT="0" marB="0" anchor="b"/>
                </a:tc>
                <a:tc hMerge="1">
                  <a:txBody>
                    <a:bodyPr/>
                    <a:lstStyle/>
                    <a:p>
                      <a:r>
                        <a:rPr lang="en-GB" sz="2000" dirty="0">
                          <a:effectLst/>
                        </a:rPr>
                        <a:t> </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581" marR="66581" marT="0" marB="0" anchor="b"/>
                </a:tc>
                <a:extLst>
                  <a:ext uri="{0D108BD9-81ED-4DB2-BD59-A6C34878D82A}">
                    <a16:rowId xmlns:a16="http://schemas.microsoft.com/office/drawing/2014/main" val="3204612122"/>
                  </a:ext>
                </a:extLst>
              </a:tr>
              <a:tr h="393682">
                <a:tc>
                  <a:txBody>
                    <a:bodyPr/>
                    <a:lstStyle/>
                    <a:p>
                      <a:pPr algn="ctr"/>
                      <a:r>
                        <a:rPr lang="en-GB" sz="1800" dirty="0">
                          <a:solidFill>
                            <a:schemeClr val="bg1"/>
                          </a:solidFill>
                          <a:effectLst/>
                        </a:rPr>
                        <a:t>Kind of Investigation</a:t>
                      </a:r>
                      <a:endParaRPr lang="nl-B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81" marR="66581" marT="0" marB="0" anchor="b">
                    <a:solidFill>
                      <a:srgbClr val="002060"/>
                    </a:solidFill>
                  </a:tcPr>
                </a:tc>
                <a:tc>
                  <a:txBody>
                    <a:bodyPr/>
                    <a:lstStyle/>
                    <a:p>
                      <a:pPr algn="ctr"/>
                      <a:r>
                        <a:rPr lang="en-GB" sz="1800">
                          <a:solidFill>
                            <a:schemeClr val="bg1"/>
                          </a:solidFill>
                          <a:effectLst/>
                        </a:rPr>
                        <a:t>2012</a:t>
                      </a:r>
                      <a:endParaRPr lang="nl-BE"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81" marR="66581" marT="0" marB="0" anchor="b">
                    <a:solidFill>
                      <a:srgbClr val="002060"/>
                    </a:solidFill>
                  </a:tcPr>
                </a:tc>
                <a:tc>
                  <a:txBody>
                    <a:bodyPr/>
                    <a:lstStyle/>
                    <a:p>
                      <a:pPr algn="ctr"/>
                      <a:r>
                        <a:rPr lang="en-GB" sz="1800">
                          <a:solidFill>
                            <a:schemeClr val="bg1"/>
                          </a:solidFill>
                          <a:effectLst/>
                        </a:rPr>
                        <a:t>2013</a:t>
                      </a:r>
                      <a:endParaRPr lang="nl-BE"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81" marR="66581" marT="0" marB="0" anchor="b">
                    <a:solidFill>
                      <a:srgbClr val="002060"/>
                    </a:solidFill>
                  </a:tcPr>
                </a:tc>
                <a:tc>
                  <a:txBody>
                    <a:bodyPr/>
                    <a:lstStyle/>
                    <a:p>
                      <a:pPr algn="ctr"/>
                      <a:r>
                        <a:rPr lang="en-GB" sz="1800" dirty="0">
                          <a:solidFill>
                            <a:schemeClr val="bg1"/>
                          </a:solidFill>
                          <a:effectLst/>
                        </a:rPr>
                        <a:t>2014</a:t>
                      </a:r>
                      <a:endParaRPr lang="nl-B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581" marR="66581" marT="0" marB="0" anchor="b">
                    <a:solidFill>
                      <a:srgbClr val="002060"/>
                    </a:solidFill>
                  </a:tcPr>
                </a:tc>
                <a:extLst>
                  <a:ext uri="{0D108BD9-81ED-4DB2-BD59-A6C34878D82A}">
                    <a16:rowId xmlns:a16="http://schemas.microsoft.com/office/drawing/2014/main" val="1554637256"/>
                  </a:ext>
                </a:extLst>
              </a:tr>
              <a:tr h="393682">
                <a:tc>
                  <a:txBody>
                    <a:bodyPr/>
                    <a:lstStyle/>
                    <a:p>
                      <a:pPr algn="r"/>
                      <a:r>
                        <a:rPr lang="en-GB" sz="1800" dirty="0">
                          <a:effectLst/>
                        </a:rPr>
                        <a:t>Disciplinary</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581" marR="66581" marT="0" marB="0" anchor="b">
                    <a:solidFill>
                      <a:srgbClr val="002060"/>
                    </a:solidFill>
                  </a:tcPr>
                </a:tc>
                <a:tc>
                  <a:txBody>
                    <a:bodyPr/>
                    <a:lstStyle/>
                    <a:p>
                      <a:pPr algn="r"/>
                      <a:r>
                        <a:rPr lang="en-GB" sz="1800" dirty="0">
                          <a:effectLst/>
                        </a:rPr>
                        <a:t>311</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581" marR="66581" marT="0" marB="0" anchor="b">
                    <a:solidFill>
                      <a:schemeClr val="tx2">
                        <a:lumMod val="40000"/>
                        <a:lumOff val="60000"/>
                      </a:schemeClr>
                    </a:solidFill>
                  </a:tcPr>
                </a:tc>
                <a:tc>
                  <a:txBody>
                    <a:bodyPr/>
                    <a:lstStyle/>
                    <a:p>
                      <a:pPr algn="r"/>
                      <a:r>
                        <a:rPr lang="en-GB" sz="1800">
                          <a:effectLst/>
                        </a:rPr>
                        <a:t>315</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txBody>
                  <a:tcPr marL="66581" marR="66581" marT="0" marB="0" anchor="b">
                    <a:solidFill>
                      <a:schemeClr val="tx2">
                        <a:lumMod val="40000"/>
                        <a:lumOff val="60000"/>
                      </a:schemeClr>
                    </a:solidFill>
                  </a:tcPr>
                </a:tc>
                <a:tc>
                  <a:txBody>
                    <a:bodyPr/>
                    <a:lstStyle/>
                    <a:p>
                      <a:pPr algn="r"/>
                      <a:r>
                        <a:rPr lang="en-GB" sz="1800">
                          <a:effectLst/>
                        </a:rPr>
                        <a:t>272</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txBody>
                  <a:tcPr marL="66581" marR="66581" marT="0" marB="0" anchor="b">
                    <a:solidFill>
                      <a:schemeClr val="tx2">
                        <a:lumMod val="40000"/>
                        <a:lumOff val="60000"/>
                      </a:schemeClr>
                    </a:solidFill>
                  </a:tcPr>
                </a:tc>
                <a:extLst>
                  <a:ext uri="{0D108BD9-81ED-4DB2-BD59-A6C34878D82A}">
                    <a16:rowId xmlns:a16="http://schemas.microsoft.com/office/drawing/2014/main" val="2344568039"/>
                  </a:ext>
                </a:extLst>
              </a:tr>
              <a:tr h="393682">
                <a:tc>
                  <a:txBody>
                    <a:bodyPr/>
                    <a:lstStyle/>
                    <a:p>
                      <a:pPr algn="r"/>
                      <a:r>
                        <a:rPr lang="en-GB" sz="1800" dirty="0">
                          <a:effectLst/>
                        </a:rPr>
                        <a:t>Disciplinary &amp; Criminal</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581" marR="66581" marT="0" marB="0" anchor="b">
                    <a:solidFill>
                      <a:srgbClr val="002060"/>
                    </a:solidFill>
                  </a:tcPr>
                </a:tc>
                <a:tc>
                  <a:txBody>
                    <a:bodyPr/>
                    <a:lstStyle/>
                    <a:p>
                      <a:pPr algn="r"/>
                      <a:r>
                        <a:rPr lang="en-GB" sz="1800">
                          <a:effectLst/>
                        </a:rPr>
                        <a:t>139</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txBody>
                  <a:tcPr marL="66581" marR="66581" marT="0" marB="0" anchor="b">
                    <a:solidFill>
                      <a:schemeClr val="tx2">
                        <a:lumMod val="40000"/>
                        <a:lumOff val="60000"/>
                      </a:schemeClr>
                    </a:solidFill>
                  </a:tcPr>
                </a:tc>
                <a:tc>
                  <a:txBody>
                    <a:bodyPr/>
                    <a:lstStyle/>
                    <a:p>
                      <a:pPr algn="r"/>
                      <a:r>
                        <a:rPr lang="en-GB" sz="1800">
                          <a:effectLst/>
                        </a:rPr>
                        <a:t>85</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txBody>
                  <a:tcPr marL="66581" marR="66581" marT="0" marB="0" anchor="b">
                    <a:solidFill>
                      <a:schemeClr val="tx2">
                        <a:lumMod val="40000"/>
                        <a:lumOff val="60000"/>
                      </a:schemeClr>
                    </a:solidFill>
                  </a:tcPr>
                </a:tc>
                <a:tc>
                  <a:txBody>
                    <a:bodyPr/>
                    <a:lstStyle/>
                    <a:p>
                      <a:pPr algn="r"/>
                      <a:r>
                        <a:rPr lang="en-GB" sz="1800">
                          <a:effectLst/>
                        </a:rPr>
                        <a:t>65</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txBody>
                  <a:tcPr marL="66581" marR="66581" marT="0" marB="0" anchor="b">
                    <a:solidFill>
                      <a:schemeClr val="tx2">
                        <a:lumMod val="40000"/>
                        <a:lumOff val="60000"/>
                      </a:schemeClr>
                    </a:solidFill>
                  </a:tcPr>
                </a:tc>
                <a:extLst>
                  <a:ext uri="{0D108BD9-81ED-4DB2-BD59-A6C34878D82A}">
                    <a16:rowId xmlns:a16="http://schemas.microsoft.com/office/drawing/2014/main" val="2616123333"/>
                  </a:ext>
                </a:extLst>
              </a:tr>
              <a:tr h="393682">
                <a:tc>
                  <a:txBody>
                    <a:bodyPr/>
                    <a:lstStyle/>
                    <a:p>
                      <a:pPr algn="r"/>
                      <a:r>
                        <a:rPr lang="en-GB" sz="1800" dirty="0">
                          <a:effectLst/>
                        </a:rPr>
                        <a:t>Explorative</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581" marR="66581" marT="0" marB="0" anchor="b">
                    <a:solidFill>
                      <a:srgbClr val="002060"/>
                    </a:solidFill>
                  </a:tcPr>
                </a:tc>
                <a:tc>
                  <a:txBody>
                    <a:bodyPr/>
                    <a:lstStyle/>
                    <a:p>
                      <a:pPr algn="r"/>
                      <a:r>
                        <a:rPr lang="en-GB" sz="1800">
                          <a:effectLst/>
                        </a:rPr>
                        <a:t>373</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txBody>
                  <a:tcPr marL="66581" marR="66581" marT="0" marB="0" anchor="b">
                    <a:solidFill>
                      <a:schemeClr val="tx2">
                        <a:lumMod val="40000"/>
                        <a:lumOff val="60000"/>
                      </a:schemeClr>
                    </a:solidFill>
                  </a:tcPr>
                </a:tc>
                <a:tc>
                  <a:txBody>
                    <a:bodyPr/>
                    <a:lstStyle/>
                    <a:p>
                      <a:pPr algn="r"/>
                      <a:r>
                        <a:rPr lang="en-GB" sz="1800">
                          <a:effectLst/>
                        </a:rPr>
                        <a:t>335</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txBody>
                  <a:tcPr marL="66581" marR="66581" marT="0" marB="0" anchor="b">
                    <a:solidFill>
                      <a:schemeClr val="tx2">
                        <a:lumMod val="40000"/>
                        <a:lumOff val="60000"/>
                      </a:schemeClr>
                    </a:solidFill>
                  </a:tcPr>
                </a:tc>
                <a:tc>
                  <a:txBody>
                    <a:bodyPr/>
                    <a:lstStyle/>
                    <a:p>
                      <a:pPr algn="r"/>
                      <a:r>
                        <a:rPr lang="en-GB" sz="1800">
                          <a:effectLst/>
                        </a:rPr>
                        <a:t>286</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txBody>
                  <a:tcPr marL="66581" marR="66581" marT="0" marB="0" anchor="b">
                    <a:solidFill>
                      <a:schemeClr val="tx2">
                        <a:lumMod val="40000"/>
                        <a:lumOff val="60000"/>
                      </a:schemeClr>
                    </a:solidFill>
                  </a:tcPr>
                </a:tc>
                <a:extLst>
                  <a:ext uri="{0D108BD9-81ED-4DB2-BD59-A6C34878D82A}">
                    <a16:rowId xmlns:a16="http://schemas.microsoft.com/office/drawing/2014/main" val="223154119"/>
                  </a:ext>
                </a:extLst>
              </a:tr>
              <a:tr h="393682">
                <a:tc>
                  <a:txBody>
                    <a:bodyPr/>
                    <a:lstStyle/>
                    <a:p>
                      <a:pPr algn="r"/>
                      <a:r>
                        <a:rPr lang="en-GB" sz="1800" dirty="0">
                          <a:effectLst/>
                        </a:rPr>
                        <a:t>Explorative &amp; Disciplinary</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581" marR="66581" marT="0" marB="0" anchor="b">
                    <a:solidFill>
                      <a:srgbClr val="002060"/>
                    </a:solidFill>
                  </a:tcPr>
                </a:tc>
                <a:tc>
                  <a:txBody>
                    <a:bodyPr/>
                    <a:lstStyle/>
                    <a:p>
                      <a:pPr algn="r"/>
                      <a:r>
                        <a:rPr lang="en-GB" sz="1800">
                          <a:effectLst/>
                        </a:rPr>
                        <a:t>27</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txBody>
                  <a:tcPr marL="66581" marR="66581" marT="0" marB="0" anchor="b">
                    <a:solidFill>
                      <a:schemeClr val="tx2">
                        <a:lumMod val="40000"/>
                        <a:lumOff val="60000"/>
                      </a:schemeClr>
                    </a:solidFill>
                  </a:tcPr>
                </a:tc>
                <a:tc>
                  <a:txBody>
                    <a:bodyPr/>
                    <a:lstStyle/>
                    <a:p>
                      <a:pPr algn="r"/>
                      <a:r>
                        <a:rPr lang="en-GB" sz="1800">
                          <a:effectLst/>
                        </a:rPr>
                        <a:t>22</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txBody>
                  <a:tcPr marL="66581" marR="66581" marT="0" marB="0" anchor="b">
                    <a:solidFill>
                      <a:schemeClr val="tx2">
                        <a:lumMod val="40000"/>
                        <a:lumOff val="60000"/>
                      </a:schemeClr>
                    </a:solidFill>
                  </a:tcPr>
                </a:tc>
                <a:tc>
                  <a:txBody>
                    <a:bodyPr/>
                    <a:lstStyle/>
                    <a:p>
                      <a:pPr algn="r"/>
                      <a:r>
                        <a:rPr lang="en-GB" sz="1800">
                          <a:effectLst/>
                        </a:rPr>
                        <a:t>13</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txBody>
                  <a:tcPr marL="66581" marR="66581" marT="0" marB="0" anchor="b">
                    <a:solidFill>
                      <a:schemeClr val="tx2">
                        <a:lumMod val="40000"/>
                        <a:lumOff val="60000"/>
                      </a:schemeClr>
                    </a:solidFill>
                  </a:tcPr>
                </a:tc>
                <a:extLst>
                  <a:ext uri="{0D108BD9-81ED-4DB2-BD59-A6C34878D82A}">
                    <a16:rowId xmlns:a16="http://schemas.microsoft.com/office/drawing/2014/main" val="1880208832"/>
                  </a:ext>
                </a:extLst>
              </a:tr>
              <a:tr h="393682">
                <a:tc>
                  <a:txBody>
                    <a:bodyPr/>
                    <a:lstStyle/>
                    <a:p>
                      <a:pPr algn="r"/>
                      <a:r>
                        <a:rPr lang="en-GB" sz="1800" dirty="0">
                          <a:effectLst/>
                        </a:rPr>
                        <a:t>Explorative &amp; Disciplinary &amp; Criminal</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581" marR="66581" marT="0" marB="0" anchor="b">
                    <a:solidFill>
                      <a:srgbClr val="002060"/>
                    </a:solidFill>
                  </a:tcPr>
                </a:tc>
                <a:tc>
                  <a:txBody>
                    <a:bodyPr/>
                    <a:lstStyle/>
                    <a:p>
                      <a:pPr algn="r"/>
                      <a:r>
                        <a:rPr lang="en-GB" sz="1800">
                          <a:effectLst/>
                        </a:rPr>
                        <a:t>4</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txBody>
                  <a:tcPr marL="66581" marR="66581" marT="0" marB="0" anchor="b">
                    <a:solidFill>
                      <a:schemeClr val="tx2">
                        <a:lumMod val="40000"/>
                        <a:lumOff val="60000"/>
                      </a:schemeClr>
                    </a:solidFill>
                  </a:tcPr>
                </a:tc>
                <a:tc>
                  <a:txBody>
                    <a:bodyPr/>
                    <a:lstStyle/>
                    <a:p>
                      <a:pPr algn="r"/>
                      <a:r>
                        <a:rPr lang="en-GB" sz="1800">
                          <a:effectLst/>
                        </a:rPr>
                        <a:t>0</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txBody>
                  <a:tcPr marL="66581" marR="66581" marT="0" marB="0" anchor="b">
                    <a:solidFill>
                      <a:schemeClr val="tx2">
                        <a:lumMod val="40000"/>
                        <a:lumOff val="60000"/>
                      </a:schemeClr>
                    </a:solidFill>
                  </a:tcPr>
                </a:tc>
                <a:tc>
                  <a:txBody>
                    <a:bodyPr/>
                    <a:lstStyle/>
                    <a:p>
                      <a:pPr algn="r"/>
                      <a:r>
                        <a:rPr lang="en-GB" sz="1800">
                          <a:effectLst/>
                        </a:rPr>
                        <a:t>2</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txBody>
                  <a:tcPr marL="66581" marR="66581" marT="0" marB="0" anchor="b">
                    <a:solidFill>
                      <a:schemeClr val="tx2">
                        <a:lumMod val="40000"/>
                        <a:lumOff val="60000"/>
                      </a:schemeClr>
                    </a:solidFill>
                  </a:tcPr>
                </a:tc>
                <a:extLst>
                  <a:ext uri="{0D108BD9-81ED-4DB2-BD59-A6C34878D82A}">
                    <a16:rowId xmlns:a16="http://schemas.microsoft.com/office/drawing/2014/main" val="1166022054"/>
                  </a:ext>
                </a:extLst>
              </a:tr>
              <a:tr h="393682">
                <a:tc>
                  <a:txBody>
                    <a:bodyPr/>
                    <a:lstStyle/>
                    <a:p>
                      <a:pPr algn="r"/>
                      <a:r>
                        <a:rPr lang="en-GB" sz="1800" dirty="0">
                          <a:effectLst/>
                        </a:rPr>
                        <a:t>Explorative &amp; Criminal</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581" marR="66581" marT="0" marB="0" anchor="b">
                    <a:solidFill>
                      <a:srgbClr val="002060"/>
                    </a:solidFill>
                  </a:tcPr>
                </a:tc>
                <a:tc>
                  <a:txBody>
                    <a:bodyPr/>
                    <a:lstStyle/>
                    <a:p>
                      <a:pPr algn="r"/>
                      <a:r>
                        <a:rPr lang="en-GB" sz="1800">
                          <a:effectLst/>
                        </a:rPr>
                        <a:t>42</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txBody>
                  <a:tcPr marL="66581" marR="66581" marT="0" marB="0" anchor="b">
                    <a:solidFill>
                      <a:schemeClr val="tx2">
                        <a:lumMod val="40000"/>
                        <a:lumOff val="60000"/>
                      </a:schemeClr>
                    </a:solidFill>
                  </a:tcPr>
                </a:tc>
                <a:tc>
                  <a:txBody>
                    <a:bodyPr/>
                    <a:lstStyle/>
                    <a:p>
                      <a:pPr algn="r"/>
                      <a:r>
                        <a:rPr lang="en-GB" sz="1800">
                          <a:effectLst/>
                        </a:rPr>
                        <a:t>23</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txBody>
                  <a:tcPr marL="66581" marR="66581" marT="0" marB="0" anchor="b">
                    <a:solidFill>
                      <a:schemeClr val="tx2">
                        <a:lumMod val="40000"/>
                        <a:lumOff val="60000"/>
                      </a:schemeClr>
                    </a:solidFill>
                  </a:tcPr>
                </a:tc>
                <a:tc>
                  <a:txBody>
                    <a:bodyPr/>
                    <a:lstStyle/>
                    <a:p>
                      <a:pPr algn="r"/>
                      <a:r>
                        <a:rPr lang="en-GB" sz="1800">
                          <a:effectLst/>
                        </a:rPr>
                        <a:t>23</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txBody>
                  <a:tcPr marL="66581" marR="66581" marT="0" marB="0" anchor="b">
                    <a:solidFill>
                      <a:schemeClr val="tx2">
                        <a:lumMod val="40000"/>
                        <a:lumOff val="60000"/>
                      </a:schemeClr>
                    </a:solidFill>
                  </a:tcPr>
                </a:tc>
                <a:extLst>
                  <a:ext uri="{0D108BD9-81ED-4DB2-BD59-A6C34878D82A}">
                    <a16:rowId xmlns:a16="http://schemas.microsoft.com/office/drawing/2014/main" val="842466450"/>
                  </a:ext>
                </a:extLst>
              </a:tr>
              <a:tr h="393682">
                <a:tc>
                  <a:txBody>
                    <a:bodyPr/>
                    <a:lstStyle/>
                    <a:p>
                      <a:pPr algn="r"/>
                      <a:r>
                        <a:rPr lang="en-GB" sz="1800" dirty="0">
                          <a:effectLst/>
                        </a:rPr>
                        <a:t>Criminal</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581" marR="66581" marT="0" marB="0" anchor="b">
                    <a:solidFill>
                      <a:srgbClr val="002060"/>
                    </a:solidFill>
                  </a:tcPr>
                </a:tc>
                <a:tc>
                  <a:txBody>
                    <a:bodyPr/>
                    <a:lstStyle/>
                    <a:p>
                      <a:pPr algn="r"/>
                      <a:r>
                        <a:rPr lang="en-GB" sz="1800">
                          <a:effectLst/>
                        </a:rPr>
                        <a:t>451</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txBody>
                  <a:tcPr marL="66581" marR="66581" marT="0" marB="0" anchor="b">
                    <a:solidFill>
                      <a:schemeClr val="tx2">
                        <a:lumMod val="40000"/>
                        <a:lumOff val="60000"/>
                      </a:schemeClr>
                    </a:solidFill>
                  </a:tcPr>
                </a:tc>
                <a:tc>
                  <a:txBody>
                    <a:bodyPr/>
                    <a:lstStyle/>
                    <a:p>
                      <a:pPr algn="r"/>
                      <a:r>
                        <a:rPr lang="en-GB" sz="1800">
                          <a:effectLst/>
                        </a:rPr>
                        <a:t>499</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txBody>
                  <a:tcPr marL="66581" marR="66581" marT="0" marB="0" anchor="b">
                    <a:solidFill>
                      <a:schemeClr val="tx2">
                        <a:lumMod val="40000"/>
                        <a:lumOff val="60000"/>
                      </a:schemeClr>
                    </a:solidFill>
                  </a:tcPr>
                </a:tc>
                <a:tc>
                  <a:txBody>
                    <a:bodyPr/>
                    <a:lstStyle/>
                    <a:p>
                      <a:pPr algn="r"/>
                      <a:r>
                        <a:rPr lang="en-GB" sz="1800">
                          <a:effectLst/>
                        </a:rPr>
                        <a:t>533</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txBody>
                  <a:tcPr marL="66581" marR="66581" marT="0" marB="0" anchor="b">
                    <a:solidFill>
                      <a:schemeClr val="tx2">
                        <a:lumMod val="40000"/>
                        <a:lumOff val="60000"/>
                      </a:schemeClr>
                    </a:solidFill>
                  </a:tcPr>
                </a:tc>
                <a:extLst>
                  <a:ext uri="{0D108BD9-81ED-4DB2-BD59-A6C34878D82A}">
                    <a16:rowId xmlns:a16="http://schemas.microsoft.com/office/drawing/2014/main" val="879610687"/>
                  </a:ext>
                </a:extLst>
              </a:tr>
              <a:tr h="393682">
                <a:tc>
                  <a:txBody>
                    <a:bodyPr/>
                    <a:lstStyle/>
                    <a:p>
                      <a:pPr algn="r"/>
                      <a:r>
                        <a:rPr lang="en-GB" sz="1800" dirty="0">
                          <a:effectLst/>
                        </a:rPr>
                        <a:t>Total</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581" marR="66581" marT="0" marB="0" anchor="b">
                    <a:solidFill>
                      <a:srgbClr val="002060"/>
                    </a:solidFill>
                  </a:tcPr>
                </a:tc>
                <a:tc>
                  <a:txBody>
                    <a:bodyPr/>
                    <a:lstStyle/>
                    <a:p>
                      <a:pPr algn="r"/>
                      <a:r>
                        <a:rPr lang="en-GB" sz="1800">
                          <a:effectLst/>
                        </a:rPr>
                        <a:t>1,347</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txBody>
                  <a:tcPr marL="66581" marR="66581" marT="0" marB="0" anchor="b">
                    <a:solidFill>
                      <a:schemeClr val="tx2">
                        <a:lumMod val="40000"/>
                        <a:lumOff val="60000"/>
                      </a:schemeClr>
                    </a:solidFill>
                  </a:tcPr>
                </a:tc>
                <a:tc>
                  <a:txBody>
                    <a:bodyPr/>
                    <a:lstStyle/>
                    <a:p>
                      <a:pPr algn="r"/>
                      <a:r>
                        <a:rPr lang="en-GB" sz="1800">
                          <a:effectLst/>
                        </a:rPr>
                        <a:t>1,279</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txBody>
                  <a:tcPr marL="66581" marR="66581" marT="0" marB="0" anchor="b">
                    <a:solidFill>
                      <a:schemeClr val="tx2">
                        <a:lumMod val="40000"/>
                        <a:lumOff val="60000"/>
                      </a:schemeClr>
                    </a:solidFill>
                  </a:tcPr>
                </a:tc>
                <a:tc>
                  <a:txBody>
                    <a:bodyPr/>
                    <a:lstStyle/>
                    <a:p>
                      <a:pPr algn="r"/>
                      <a:r>
                        <a:rPr lang="en-GB" sz="1800">
                          <a:effectLst/>
                        </a:rPr>
                        <a:t>1,194</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txBody>
                  <a:tcPr marL="66581" marR="66581" marT="0" marB="0" anchor="b">
                    <a:solidFill>
                      <a:schemeClr val="tx2">
                        <a:lumMod val="40000"/>
                        <a:lumOff val="60000"/>
                      </a:schemeClr>
                    </a:solidFill>
                  </a:tcPr>
                </a:tc>
                <a:extLst>
                  <a:ext uri="{0D108BD9-81ED-4DB2-BD59-A6C34878D82A}">
                    <a16:rowId xmlns:a16="http://schemas.microsoft.com/office/drawing/2014/main" val="368114044"/>
                  </a:ext>
                </a:extLst>
              </a:tr>
              <a:tr h="393682">
                <a:tc>
                  <a:txBody>
                    <a:bodyPr/>
                    <a:lstStyle/>
                    <a:p>
                      <a:pPr algn="r"/>
                      <a:r>
                        <a:rPr lang="en-GB" sz="1800" dirty="0">
                          <a:effectLst/>
                        </a:rPr>
                        <a:t>Number of dismissals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581" marR="66581" marT="0" marB="0" anchor="b">
                    <a:solidFill>
                      <a:srgbClr val="002060"/>
                    </a:solidFill>
                  </a:tcPr>
                </a:tc>
                <a:tc>
                  <a:txBody>
                    <a:bodyPr/>
                    <a:lstStyle/>
                    <a:p>
                      <a:pPr algn="r"/>
                      <a:r>
                        <a:rPr lang="en-GB" sz="1800">
                          <a:effectLst/>
                        </a:rPr>
                        <a:t>214</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txBody>
                  <a:tcPr marL="66581" marR="66581" marT="0" marB="0" anchor="b">
                    <a:solidFill>
                      <a:schemeClr val="tx2">
                        <a:lumMod val="40000"/>
                        <a:lumOff val="60000"/>
                      </a:schemeClr>
                    </a:solidFill>
                  </a:tcPr>
                </a:tc>
                <a:tc>
                  <a:txBody>
                    <a:bodyPr/>
                    <a:lstStyle/>
                    <a:p>
                      <a:pPr algn="r"/>
                      <a:r>
                        <a:rPr lang="en-GB" sz="1800" dirty="0">
                          <a:effectLst/>
                        </a:rPr>
                        <a:t>218</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581" marR="66581" marT="0" marB="0" anchor="b">
                    <a:solidFill>
                      <a:schemeClr val="tx2">
                        <a:lumMod val="40000"/>
                        <a:lumOff val="60000"/>
                      </a:schemeClr>
                    </a:solidFill>
                  </a:tcPr>
                </a:tc>
                <a:tc>
                  <a:txBody>
                    <a:bodyPr/>
                    <a:lstStyle/>
                    <a:p>
                      <a:pPr algn="r"/>
                      <a:r>
                        <a:rPr lang="en-GB" sz="1800" dirty="0">
                          <a:effectLst/>
                        </a:rPr>
                        <a:t>156</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581" marR="66581" marT="0" marB="0" anchor="b">
                    <a:solidFill>
                      <a:schemeClr val="tx2">
                        <a:lumMod val="40000"/>
                        <a:lumOff val="60000"/>
                      </a:schemeClr>
                    </a:solidFill>
                  </a:tcPr>
                </a:tc>
                <a:extLst>
                  <a:ext uri="{0D108BD9-81ED-4DB2-BD59-A6C34878D82A}">
                    <a16:rowId xmlns:a16="http://schemas.microsoft.com/office/drawing/2014/main" val="3240967393"/>
                  </a:ext>
                </a:extLst>
              </a:tr>
            </a:tbl>
          </a:graphicData>
        </a:graphic>
      </p:graphicFrame>
      <p:sp>
        <p:nvSpPr>
          <p:cNvPr id="10" name="Başlık 1">
            <a:extLst>
              <a:ext uri="{FF2B5EF4-FFF2-40B4-BE49-F238E27FC236}">
                <a16:creationId xmlns:a16="http://schemas.microsoft.com/office/drawing/2014/main" id="{024D2A55-0A32-40C5-AF4F-8A215D8EB3F4}"/>
              </a:ext>
            </a:extLst>
          </p:cNvPr>
          <p:cNvSpPr>
            <a:spLocks noGrp="1"/>
          </p:cNvSpPr>
          <p:nvPr>
            <p:ph type="title"/>
          </p:nvPr>
        </p:nvSpPr>
        <p:spPr>
          <a:xfrm>
            <a:off x="838200" y="365125"/>
            <a:ext cx="10515600" cy="1325563"/>
          </a:xfrm>
        </p:spPr>
        <p:txBody>
          <a:bodyPr>
            <a:noAutofit/>
          </a:bodyPr>
          <a:lstStyle/>
          <a:p>
            <a:pPr algn="ctr"/>
            <a:r>
              <a:rPr lang="nl-NL" b="1" dirty="0">
                <a:solidFill>
                  <a:schemeClr val="bg1">
                    <a:lumMod val="50000"/>
                  </a:schemeClr>
                </a:solidFill>
              </a:rPr>
              <a:t>2.3. </a:t>
            </a:r>
            <a:r>
              <a:rPr lang="nl-NL" b="1" dirty="0" err="1">
                <a:solidFill>
                  <a:schemeClr val="bg1">
                    <a:lumMod val="50000"/>
                  </a:schemeClr>
                </a:solidFill>
              </a:rPr>
              <a:t>VIK’s</a:t>
            </a:r>
            <a:endParaRPr lang="tr-TR" b="1" dirty="0">
              <a:solidFill>
                <a:schemeClr val="bg1">
                  <a:lumMod val="50000"/>
                </a:schemeClr>
              </a:solidFill>
            </a:endParaRPr>
          </a:p>
        </p:txBody>
      </p:sp>
      <p:sp>
        <p:nvSpPr>
          <p:cNvPr id="12" name="Tekstvak 11">
            <a:extLst>
              <a:ext uri="{FF2B5EF4-FFF2-40B4-BE49-F238E27FC236}">
                <a16:creationId xmlns:a16="http://schemas.microsoft.com/office/drawing/2014/main" id="{8509C6C0-71A9-44A0-8817-3065B1B79849}"/>
              </a:ext>
            </a:extLst>
          </p:cNvPr>
          <p:cNvSpPr txBox="1"/>
          <p:nvPr/>
        </p:nvSpPr>
        <p:spPr>
          <a:xfrm>
            <a:off x="3693546" y="1290578"/>
            <a:ext cx="4731884" cy="400110"/>
          </a:xfrm>
          <a:prstGeom prst="rect">
            <a:avLst/>
          </a:prstGeom>
          <a:noFill/>
        </p:spPr>
        <p:txBody>
          <a:bodyPr wrap="square">
            <a:spAutoFit/>
          </a:bodyPr>
          <a:lstStyle/>
          <a:p>
            <a:r>
              <a:rPr lang="en-GB" sz="2000" b="1" dirty="0">
                <a:solidFill>
                  <a:schemeClr val="bg1">
                    <a:lumMod val="50000"/>
                  </a:schemeClr>
                </a:solidFill>
                <a:effectLst/>
                <a:latin typeface="+mj-lt"/>
                <a:ea typeface="Times New Roman" panose="02020603050405020304" pitchFamily="18" charset="0"/>
                <a:cs typeface="Times New Roman" panose="02020603050405020304" pitchFamily="18" charset="0"/>
              </a:rPr>
              <a:t>Bureau for Security, Integrity and Complaints</a:t>
            </a:r>
            <a:endParaRPr lang="nl-BE" sz="2000" b="1" dirty="0">
              <a:solidFill>
                <a:schemeClr val="bg1">
                  <a:lumMod val="50000"/>
                </a:schemeClr>
              </a:solidFill>
              <a:effectLst/>
              <a:latin typeface="+mj-lt"/>
              <a:ea typeface="Times New Roman" panose="02020603050405020304" pitchFamily="18" charset="0"/>
              <a:cs typeface="Times New Roman" panose="02020603050405020304" pitchFamily="18" charset="0"/>
            </a:endParaRPr>
          </a:p>
        </p:txBody>
      </p:sp>
      <p:sp>
        <p:nvSpPr>
          <p:cNvPr id="14" name="Ovaal 13">
            <a:hlinkClick r:id="rId2" action="ppaction://hlinksldjump"/>
            <a:extLst>
              <a:ext uri="{FF2B5EF4-FFF2-40B4-BE49-F238E27FC236}">
                <a16:creationId xmlns:a16="http://schemas.microsoft.com/office/drawing/2014/main" id="{EFF386E6-942D-4A86-9976-AA26FA097C4C}"/>
              </a:ext>
            </a:extLst>
          </p:cNvPr>
          <p:cNvSpPr>
            <a:spLocks noChangeAspect="1"/>
          </p:cNvSpPr>
          <p:nvPr/>
        </p:nvSpPr>
        <p:spPr>
          <a:xfrm>
            <a:off x="11461179" y="1426813"/>
            <a:ext cx="429768" cy="4297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3</a:t>
            </a:r>
            <a:endParaRPr lang="nl-BE" dirty="0"/>
          </a:p>
        </p:txBody>
      </p:sp>
    </p:spTree>
    <p:extLst>
      <p:ext uri="{BB962C8B-B14F-4D97-AF65-F5344CB8AC3E}">
        <p14:creationId xmlns:p14="http://schemas.microsoft.com/office/powerpoint/2010/main" val="218704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mph" presetSubtype="0" fill="remove" grpId="0" nodeType="clickEffect">
                                  <p:stCondLst>
                                    <p:cond delay="0"/>
                                  </p:stCondLst>
                                  <p:childTnLst>
                                    <p:animClr clrSpc="rgb" dir="cw">
                                      <p:cBhvr override="childStyle">
                                        <p:cTn id="14" dur="250" autoRev="1" fill="remove"/>
                                        <p:tgtEl>
                                          <p:spTgt spid="14"/>
                                        </p:tgtEl>
                                        <p:attrNameLst>
                                          <p:attrName>style.color</p:attrName>
                                        </p:attrNameLst>
                                      </p:cBhvr>
                                      <p:to>
                                        <a:schemeClr val="bg1"/>
                                      </p:to>
                                    </p:animClr>
                                    <p:animClr clrSpc="rgb" dir="cw">
                                      <p:cBhvr>
                                        <p:cTn id="15" dur="250" autoRev="1" fill="remove"/>
                                        <p:tgtEl>
                                          <p:spTgt spid="14"/>
                                        </p:tgtEl>
                                        <p:attrNameLst>
                                          <p:attrName>fillcolor</p:attrName>
                                        </p:attrNameLst>
                                      </p:cBhvr>
                                      <p:to>
                                        <a:schemeClr val="bg1"/>
                                      </p:to>
                                    </p:animClr>
                                    <p:set>
                                      <p:cBhvr>
                                        <p:cTn id="16" dur="250" autoRev="1" fill="remove"/>
                                        <p:tgtEl>
                                          <p:spTgt spid="14"/>
                                        </p:tgtEl>
                                        <p:attrNameLst>
                                          <p:attrName>fill.type</p:attrName>
                                        </p:attrNameLst>
                                      </p:cBhvr>
                                      <p:to>
                                        <p:strVal val="solid"/>
                                      </p:to>
                                    </p:set>
                                    <p:set>
                                      <p:cBhvr>
                                        <p:cTn id="17" dur="250" autoRev="1" fill="remove"/>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A0895C0-D22E-43BE-B813-D7778C3CA0FA}"/>
              </a:ext>
            </a:extLst>
          </p:cNvPr>
          <p:cNvSpPr>
            <a:spLocks noGrp="1"/>
          </p:cNvSpPr>
          <p:nvPr>
            <p:ph idx="1"/>
          </p:nvPr>
        </p:nvSpPr>
        <p:spPr>
          <a:xfrm>
            <a:off x="838199" y="2249167"/>
            <a:ext cx="10837863" cy="3748677"/>
          </a:xfrm>
        </p:spPr>
        <p:txBody>
          <a:bodyPr>
            <a:noAutofit/>
          </a:bodyPr>
          <a:lstStyle/>
          <a:p>
            <a:pPr>
              <a:lnSpc>
                <a:spcPct val="100000"/>
              </a:lnSpc>
              <a:spcBef>
                <a:spcPts val="0"/>
              </a:spcBef>
            </a:pPr>
            <a:r>
              <a:rPr lang="en-GB" sz="1800" dirty="0">
                <a:effectLst/>
                <a:ea typeface="Calibri" panose="020F0502020204030204" pitchFamily="34" charset="0"/>
                <a:cs typeface="Times New Roman" panose="02020603050405020304" pitchFamily="18" charset="0"/>
              </a:rPr>
              <a:t>The Public Prosecution Service is considered to be part of the </a:t>
            </a:r>
            <a:r>
              <a:rPr lang="en-GB" sz="1800" b="1" dirty="0">
                <a:effectLst/>
                <a:ea typeface="Calibri" panose="020F0502020204030204" pitchFamily="34" charset="0"/>
                <a:cs typeface="Times New Roman" panose="02020603050405020304" pitchFamily="18" charset="0"/>
              </a:rPr>
              <a:t>judicial power</a:t>
            </a:r>
            <a:r>
              <a:rPr lang="en-GB" sz="1800" dirty="0">
                <a:effectLst/>
                <a:ea typeface="Calibri" panose="020F0502020204030204" pitchFamily="34" charset="0"/>
                <a:cs typeface="Times New Roman" panose="02020603050405020304" pitchFamily="18" charset="0"/>
              </a:rPr>
              <a:t>. The Public Prosecution Service determines whether or not someone has to be brought before penal court. </a:t>
            </a:r>
          </a:p>
          <a:p>
            <a:pPr marL="0" indent="0">
              <a:lnSpc>
                <a:spcPct val="100000"/>
              </a:lnSpc>
              <a:spcBef>
                <a:spcPts val="0"/>
              </a:spcBef>
              <a:buNone/>
            </a:pPr>
            <a:endParaRPr lang="en-GB" sz="1800" dirty="0">
              <a:effectLst/>
              <a:ea typeface="Calibri" panose="020F0502020204030204" pitchFamily="34" charset="0"/>
              <a:cs typeface="Times New Roman" panose="02020603050405020304" pitchFamily="18" charset="0"/>
            </a:endParaRPr>
          </a:p>
          <a:p>
            <a:pPr>
              <a:lnSpc>
                <a:spcPct val="100000"/>
              </a:lnSpc>
              <a:spcBef>
                <a:spcPts val="0"/>
              </a:spcBef>
            </a:pPr>
            <a:r>
              <a:rPr lang="en-US" sz="1800" dirty="0">
                <a:effectLst/>
                <a:ea typeface="Times New Roman" panose="02020603050405020304" pitchFamily="18" charset="0"/>
              </a:rPr>
              <a:t>The Public Prosecution Service is the authority for the police regarding criminal law enforcement</a:t>
            </a:r>
            <a:r>
              <a:rPr lang="en-US" sz="1800" dirty="0">
                <a:effectLst/>
                <a:ea typeface="Calibri" panose="020F0502020204030204" pitchFamily="34" charset="0"/>
              </a:rPr>
              <a:t>. P</a:t>
            </a:r>
            <a:r>
              <a:rPr lang="en-US" sz="1800" dirty="0">
                <a:effectLst/>
                <a:ea typeface="Times New Roman" panose="02020603050405020304" pitchFamily="18" charset="0"/>
              </a:rPr>
              <a:t>olice officers charged of having committed a violation of the law do not have </a:t>
            </a:r>
            <a:r>
              <a:rPr lang="en-US" sz="1800" b="1" dirty="0">
                <a:effectLst/>
                <a:ea typeface="Times New Roman" panose="02020603050405020304" pitchFamily="18" charset="0"/>
              </a:rPr>
              <a:t>any special protection or treatment in the lawsuits</a:t>
            </a:r>
            <a:r>
              <a:rPr lang="en-US" sz="1800" dirty="0">
                <a:effectLst/>
                <a:ea typeface="Times New Roman" panose="02020603050405020304" pitchFamily="18" charset="0"/>
              </a:rPr>
              <a:t>. They are treated like any other offender. </a:t>
            </a:r>
          </a:p>
          <a:p>
            <a:pPr marL="0" indent="0">
              <a:lnSpc>
                <a:spcPct val="100000"/>
              </a:lnSpc>
              <a:spcBef>
                <a:spcPts val="0"/>
              </a:spcBef>
              <a:buNone/>
            </a:pPr>
            <a:endParaRPr lang="en-US" sz="1800" dirty="0">
              <a:effectLst/>
              <a:ea typeface="Times New Roman" panose="02020603050405020304" pitchFamily="18" charset="0"/>
            </a:endParaRPr>
          </a:p>
          <a:p>
            <a:pPr>
              <a:lnSpc>
                <a:spcPct val="100000"/>
              </a:lnSpc>
              <a:spcBef>
                <a:spcPts val="0"/>
              </a:spcBef>
            </a:pPr>
            <a:r>
              <a:rPr lang="en-US" sz="1800" dirty="0">
                <a:effectLst/>
                <a:ea typeface="Times New Roman" panose="02020603050405020304" pitchFamily="18" charset="0"/>
                <a:cs typeface="Times New Roman" panose="02020603050405020304" pitchFamily="18" charset="0"/>
              </a:rPr>
              <a:t>The Prosecutor’s Office supervises also the “</a:t>
            </a:r>
            <a:r>
              <a:rPr lang="en-US" sz="1800" b="1" dirty="0">
                <a:effectLst/>
                <a:ea typeface="Times New Roman" panose="02020603050405020304" pitchFamily="18" charset="0"/>
                <a:cs typeface="Times New Roman" panose="02020603050405020304" pitchFamily="18" charset="0"/>
              </a:rPr>
              <a:t>G</a:t>
            </a:r>
            <a:r>
              <a:rPr lang="en-GB" sz="1800" b="1" dirty="0" err="1">
                <a:effectLst/>
                <a:ea typeface="Calibri" panose="020F0502020204030204" pitchFamily="34" charset="0"/>
                <a:cs typeface="Times New Roman" panose="02020603050405020304" pitchFamily="18" charset="0"/>
              </a:rPr>
              <a:t>eneral</a:t>
            </a:r>
            <a:r>
              <a:rPr lang="en-GB" sz="1800" b="1" dirty="0">
                <a:effectLst/>
                <a:ea typeface="Calibri" panose="020F0502020204030204" pitchFamily="34" charset="0"/>
                <a:cs typeface="Times New Roman" panose="02020603050405020304" pitchFamily="18" charset="0"/>
              </a:rPr>
              <a:t> Investigating Officials</a:t>
            </a:r>
            <a:r>
              <a:rPr lang="en-GB" sz="1800" dirty="0">
                <a:effectLst/>
                <a:ea typeface="Calibri" panose="020F0502020204030204" pitchFamily="34" charset="0"/>
                <a:cs typeface="Times New Roman" panose="02020603050405020304" pitchFamily="18" charset="0"/>
              </a:rPr>
              <a:t>”, as the “</a:t>
            </a:r>
            <a:r>
              <a:rPr lang="en-GB" sz="1800" i="1" dirty="0">
                <a:effectLst/>
                <a:ea typeface="Calibri" panose="020F0502020204030204" pitchFamily="34" charset="0"/>
                <a:cs typeface="Times New Roman" panose="02020603050405020304" pitchFamily="18" charset="0"/>
              </a:rPr>
              <a:t>Intelligence and Investigating Tax Service</a:t>
            </a:r>
            <a:r>
              <a:rPr lang="en-GB" sz="1800" dirty="0">
                <a:effectLst/>
                <a:ea typeface="Calibri" panose="020F0502020204030204" pitchFamily="34" charset="0"/>
                <a:cs typeface="Times New Roman" panose="02020603050405020304" pitchFamily="18" charset="0"/>
              </a:rPr>
              <a:t>” (FIOD) of the Ministry of Finance, the “</a:t>
            </a:r>
            <a:r>
              <a:rPr lang="en-GB" sz="1800" i="1" dirty="0">
                <a:effectLst/>
                <a:ea typeface="Calibri" panose="020F0502020204030204" pitchFamily="34" charset="0"/>
                <a:cs typeface="Times New Roman" panose="02020603050405020304" pitchFamily="18" charset="0"/>
              </a:rPr>
              <a:t>Inspection of the Ministry of Social Affairs and Employment</a:t>
            </a:r>
            <a:r>
              <a:rPr lang="en-GB" sz="1800" dirty="0">
                <a:effectLst/>
                <a:ea typeface="Calibri" panose="020F0502020204030204" pitchFamily="34" charset="0"/>
                <a:cs typeface="Times New Roman" panose="02020603050405020304" pitchFamily="18" charset="0"/>
              </a:rPr>
              <a:t>” (ISZW) of the Ministry of Social Affairs and Employment, the “</a:t>
            </a:r>
            <a:r>
              <a:rPr lang="en-GB" sz="1800" i="1" dirty="0">
                <a:effectLst/>
                <a:ea typeface="Calibri" panose="020F0502020204030204" pitchFamily="34" charset="0"/>
                <a:cs typeface="Times New Roman" panose="02020603050405020304" pitchFamily="18" charset="0"/>
              </a:rPr>
              <a:t>Intelligence and Investigation Service of Environment and Transport</a:t>
            </a:r>
            <a:r>
              <a:rPr lang="en-GB" sz="1800" dirty="0">
                <a:effectLst/>
                <a:ea typeface="Calibri" panose="020F0502020204030204" pitchFamily="34" charset="0"/>
                <a:cs typeface="Times New Roman" panose="02020603050405020304" pitchFamily="18" charset="0"/>
              </a:rPr>
              <a:t>” (ILT-IOD) of the Ministry of Infrastructure and Water, and the “</a:t>
            </a:r>
            <a:r>
              <a:rPr lang="en-GB" sz="1800" i="1" dirty="0">
                <a:effectLst/>
                <a:ea typeface="Calibri" panose="020F0502020204030204" pitchFamily="34" charset="0"/>
                <a:cs typeface="Times New Roman" panose="02020603050405020304" pitchFamily="18" charset="0"/>
              </a:rPr>
              <a:t>Food and Goods Authority</a:t>
            </a:r>
            <a:r>
              <a:rPr lang="en-GB" sz="1800" dirty="0">
                <a:effectLst/>
                <a:ea typeface="Calibri" panose="020F0502020204030204" pitchFamily="34" charset="0"/>
                <a:cs typeface="Times New Roman" panose="02020603050405020304" pitchFamily="18" charset="0"/>
              </a:rPr>
              <a:t>” (NVWA) of the Ministry of Agriculture, Nature and Food Quality.</a:t>
            </a:r>
            <a:r>
              <a:rPr lang="en-GB" sz="1800" dirty="0">
                <a:solidFill>
                  <a:srgbClr val="000000"/>
                </a:solidFill>
                <a:effectLst/>
                <a:ea typeface="Calibri" panose="020F0502020204030204" pitchFamily="34" charset="0"/>
                <a:cs typeface="Times New Roman" panose="02020603050405020304" pitchFamily="18" charset="0"/>
              </a:rPr>
              <a:t> </a:t>
            </a:r>
            <a:endParaRPr lang="nl-BE" sz="1800" dirty="0">
              <a:effectLst/>
              <a:ea typeface="Calibri" panose="020F0502020204030204" pitchFamily="34" charset="0"/>
              <a:cs typeface="Times New Roman" panose="02020603050405020304" pitchFamily="18" charset="0"/>
            </a:endParaRPr>
          </a:p>
          <a:p>
            <a:pPr>
              <a:lnSpc>
                <a:spcPct val="100000"/>
              </a:lnSpc>
              <a:spcBef>
                <a:spcPts val="0"/>
              </a:spcBef>
            </a:pPr>
            <a:endParaRPr lang="nl-BE" sz="1800" dirty="0"/>
          </a:p>
        </p:txBody>
      </p:sp>
      <p:sp>
        <p:nvSpPr>
          <p:cNvPr id="4" name="Başlık 1">
            <a:extLst>
              <a:ext uri="{FF2B5EF4-FFF2-40B4-BE49-F238E27FC236}">
                <a16:creationId xmlns:a16="http://schemas.microsoft.com/office/drawing/2014/main" id="{3D534684-21AE-44DE-8CCF-CFBFFBAF39CD}"/>
              </a:ext>
            </a:extLst>
          </p:cNvPr>
          <p:cNvSpPr>
            <a:spLocks noGrp="1"/>
          </p:cNvSpPr>
          <p:nvPr>
            <p:ph type="title"/>
          </p:nvPr>
        </p:nvSpPr>
        <p:spPr>
          <a:xfrm>
            <a:off x="838200" y="365125"/>
            <a:ext cx="10515600" cy="1325563"/>
          </a:xfrm>
        </p:spPr>
        <p:txBody>
          <a:bodyPr>
            <a:noAutofit/>
          </a:bodyPr>
          <a:lstStyle/>
          <a:p>
            <a:pPr algn="ctr"/>
            <a:r>
              <a:rPr lang="nl-NL" b="1" dirty="0">
                <a:solidFill>
                  <a:schemeClr val="bg1">
                    <a:lumMod val="50000"/>
                  </a:schemeClr>
                </a:solidFill>
              </a:rPr>
              <a:t>2.4. </a:t>
            </a:r>
            <a:r>
              <a:rPr lang="nl-NL" b="1" dirty="0" err="1">
                <a:solidFill>
                  <a:schemeClr val="bg1">
                    <a:lumMod val="50000"/>
                  </a:schemeClr>
                </a:solidFill>
              </a:rPr>
              <a:t>Prosecutor’s</a:t>
            </a:r>
            <a:r>
              <a:rPr lang="nl-NL" b="1" dirty="0">
                <a:solidFill>
                  <a:schemeClr val="bg1">
                    <a:lumMod val="50000"/>
                  </a:schemeClr>
                </a:solidFill>
              </a:rPr>
              <a:t> Office</a:t>
            </a:r>
            <a:endParaRPr lang="tr-TR" b="1" dirty="0">
              <a:solidFill>
                <a:schemeClr val="bg1">
                  <a:lumMod val="50000"/>
                </a:schemeClr>
              </a:solidFill>
            </a:endParaRPr>
          </a:p>
        </p:txBody>
      </p:sp>
      <p:sp>
        <p:nvSpPr>
          <p:cNvPr id="5" name="Ovaal 4">
            <a:hlinkClick r:id="rId2" action="ppaction://hlinksldjump"/>
            <a:extLst>
              <a:ext uri="{FF2B5EF4-FFF2-40B4-BE49-F238E27FC236}">
                <a16:creationId xmlns:a16="http://schemas.microsoft.com/office/drawing/2014/main" id="{7D347725-D102-4D05-A4E2-79A276C8218B}"/>
              </a:ext>
            </a:extLst>
          </p:cNvPr>
          <p:cNvSpPr>
            <a:spLocks noChangeAspect="1"/>
          </p:cNvSpPr>
          <p:nvPr/>
        </p:nvSpPr>
        <p:spPr>
          <a:xfrm>
            <a:off x="11461179" y="1426813"/>
            <a:ext cx="429768" cy="4297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4</a:t>
            </a:r>
            <a:endParaRPr lang="nl-BE" dirty="0"/>
          </a:p>
        </p:txBody>
      </p:sp>
    </p:spTree>
    <p:extLst>
      <p:ext uri="{BB962C8B-B14F-4D97-AF65-F5344CB8AC3E}">
        <p14:creationId xmlns:p14="http://schemas.microsoft.com/office/powerpoint/2010/main" val="339243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mph" presetSubtype="0" fill="remove" grpId="0" nodeType="clickEffect">
                                  <p:stCondLst>
                                    <p:cond delay="0"/>
                                  </p:stCondLst>
                                  <p:childTnLst>
                                    <p:animClr clrSpc="rgb" dir="cw">
                                      <p:cBhvr override="childStyle">
                                        <p:cTn id="21" dur="250" autoRev="1" fill="remove"/>
                                        <p:tgtEl>
                                          <p:spTgt spid="5"/>
                                        </p:tgtEl>
                                        <p:attrNameLst>
                                          <p:attrName>style.color</p:attrName>
                                        </p:attrNameLst>
                                      </p:cBhvr>
                                      <p:to>
                                        <a:schemeClr val="bg1"/>
                                      </p:to>
                                    </p:animClr>
                                    <p:animClr clrSpc="rgb" dir="cw">
                                      <p:cBhvr>
                                        <p:cTn id="22" dur="250" autoRev="1" fill="remove"/>
                                        <p:tgtEl>
                                          <p:spTgt spid="5"/>
                                        </p:tgtEl>
                                        <p:attrNameLst>
                                          <p:attrName>fillcolor</p:attrName>
                                        </p:attrNameLst>
                                      </p:cBhvr>
                                      <p:to>
                                        <a:schemeClr val="bg1"/>
                                      </p:to>
                                    </p:animClr>
                                    <p:set>
                                      <p:cBhvr>
                                        <p:cTn id="23" dur="250" autoRev="1" fill="remove"/>
                                        <p:tgtEl>
                                          <p:spTgt spid="5"/>
                                        </p:tgtEl>
                                        <p:attrNameLst>
                                          <p:attrName>fill.type</p:attrName>
                                        </p:attrNameLst>
                                      </p:cBhvr>
                                      <p:to>
                                        <p:strVal val="solid"/>
                                      </p:to>
                                    </p:set>
                                    <p:set>
                                      <p:cBhvr>
                                        <p:cTn id="24" dur="250"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16">
            <a:extLst>
              <a:ext uri="{FF2B5EF4-FFF2-40B4-BE49-F238E27FC236}">
                <a16:creationId xmlns:a16="http://schemas.microsoft.com/office/drawing/2014/main" id="{62CB1C8A-C567-48EF-84E5-5B6D578DAEBE}"/>
              </a:ext>
            </a:extLst>
          </p:cNvPr>
          <p:cNvSpPr>
            <a:spLocks noGrp="1"/>
          </p:cNvSpPr>
          <p:nvPr>
            <p:ph idx="1"/>
          </p:nvPr>
        </p:nvSpPr>
        <p:spPr>
          <a:xfrm>
            <a:off x="1243013" y="1690688"/>
            <a:ext cx="10948987" cy="4392612"/>
          </a:xfrm>
        </p:spPr>
        <p:txBody>
          <a:bodyPr>
            <a:noAutofit/>
          </a:bodyPr>
          <a:lstStyle/>
          <a:p>
            <a:pPr marL="0" indent="0">
              <a:buNone/>
            </a:pPr>
            <a:r>
              <a:rPr lang="nl-NL" sz="2000" b="1" dirty="0"/>
              <a:t>1. </a:t>
            </a:r>
            <a:r>
              <a:rPr lang="nl-NL" sz="2000" b="1" dirty="0" err="1"/>
              <a:t>ISF’s</a:t>
            </a:r>
            <a:r>
              <a:rPr lang="nl-NL" sz="2000" b="1" dirty="0"/>
              <a:t> of </a:t>
            </a:r>
            <a:r>
              <a:rPr lang="nl-NL" sz="2000" b="1" dirty="0" err="1"/>
              <a:t>the</a:t>
            </a:r>
            <a:r>
              <a:rPr lang="nl-NL" sz="2000" b="1" dirty="0"/>
              <a:t> Netherlands</a:t>
            </a:r>
          </a:p>
          <a:p>
            <a:pPr marL="457200" lvl="1" indent="0">
              <a:buNone/>
            </a:pPr>
            <a:r>
              <a:rPr lang="nl-NL" sz="1600" dirty="0"/>
              <a:t>1.1. The National </a:t>
            </a:r>
            <a:r>
              <a:rPr lang="nl-NL" sz="1600" dirty="0" err="1"/>
              <a:t>Police</a:t>
            </a:r>
            <a:r>
              <a:rPr lang="nl-NL" sz="1600" dirty="0"/>
              <a:t> of </a:t>
            </a:r>
            <a:r>
              <a:rPr lang="nl-NL" sz="1600" dirty="0" err="1"/>
              <a:t>the</a:t>
            </a:r>
            <a:r>
              <a:rPr lang="nl-NL" sz="1600" dirty="0"/>
              <a:t> Netherlands</a:t>
            </a:r>
          </a:p>
          <a:p>
            <a:pPr marL="457200" lvl="1" indent="0">
              <a:buNone/>
            </a:pPr>
            <a:r>
              <a:rPr lang="nl-NL" sz="1600" dirty="0"/>
              <a:t>1.2. </a:t>
            </a:r>
            <a:r>
              <a:rPr lang="en-US" sz="1600" dirty="0">
                <a:ea typeface="Calibri" panose="020F0502020204030204" pitchFamily="34" charset="0"/>
              </a:rPr>
              <a:t>The Central Criminal Investigation Service </a:t>
            </a:r>
          </a:p>
          <a:p>
            <a:pPr marL="457200" lvl="1" indent="0">
              <a:buNone/>
            </a:pPr>
            <a:r>
              <a:rPr lang="en-US" sz="1600" dirty="0"/>
              <a:t>1.3. </a:t>
            </a:r>
            <a:r>
              <a:rPr lang="nl-NL" sz="1600" dirty="0"/>
              <a:t>The Royal Marechaussée</a:t>
            </a:r>
          </a:p>
          <a:p>
            <a:pPr marL="457200" lvl="1" indent="0">
              <a:buNone/>
            </a:pPr>
            <a:r>
              <a:rPr lang="nl-NL" sz="1600" dirty="0"/>
              <a:t>1.4. </a:t>
            </a:r>
            <a:r>
              <a:rPr lang="nl-NL" sz="1600" dirty="0" err="1"/>
              <a:t>Investigating</a:t>
            </a:r>
            <a:r>
              <a:rPr lang="nl-NL" sz="1600" dirty="0"/>
              <a:t> Officials of </a:t>
            </a:r>
            <a:r>
              <a:rPr lang="nl-NL" sz="1600" dirty="0" err="1"/>
              <a:t>the</a:t>
            </a:r>
            <a:r>
              <a:rPr lang="nl-NL" sz="1600" dirty="0"/>
              <a:t> Netherlands</a:t>
            </a:r>
          </a:p>
          <a:p>
            <a:pPr marL="0" indent="0">
              <a:buNone/>
            </a:pPr>
            <a:r>
              <a:rPr lang="nl-NL" sz="2000" b="1" dirty="0"/>
              <a:t>2. Central </a:t>
            </a:r>
            <a:r>
              <a:rPr lang="nl-NL" sz="2000" b="1" dirty="0" err="1"/>
              <a:t>complaint</a:t>
            </a:r>
            <a:r>
              <a:rPr lang="nl-NL" sz="2000" b="1" dirty="0"/>
              <a:t> </a:t>
            </a:r>
            <a:r>
              <a:rPr lang="nl-NL" sz="2000" b="1" dirty="0" err="1"/>
              <a:t>bodies</a:t>
            </a:r>
            <a:endParaRPr lang="nl-NL" sz="2000" b="1" dirty="0"/>
          </a:p>
          <a:p>
            <a:pPr marL="457200" lvl="1" indent="0">
              <a:buNone/>
            </a:pPr>
            <a:r>
              <a:rPr lang="nl-NL" sz="1600" dirty="0"/>
              <a:t>2.1. The National Ombudsman</a:t>
            </a:r>
          </a:p>
          <a:p>
            <a:pPr marL="457200" lvl="1" indent="0">
              <a:buNone/>
            </a:pPr>
            <a:r>
              <a:rPr lang="nl-NL" sz="1600" dirty="0"/>
              <a:t>2.2. The </a:t>
            </a:r>
            <a:r>
              <a:rPr lang="nl-NL" sz="1600" dirty="0" err="1"/>
              <a:t>Inspectorate</a:t>
            </a:r>
            <a:r>
              <a:rPr lang="nl-NL" sz="1600" dirty="0"/>
              <a:t> S&amp;J</a:t>
            </a:r>
          </a:p>
          <a:p>
            <a:pPr marL="457200" lvl="1" indent="0">
              <a:buNone/>
            </a:pPr>
            <a:r>
              <a:rPr lang="en-US" sz="1600" dirty="0">
                <a:ea typeface="Calibri" panose="020F0502020204030204" pitchFamily="34" charset="0"/>
              </a:rPr>
              <a:t>2.3. The </a:t>
            </a:r>
            <a:r>
              <a:rPr lang="en-GB" sz="1600" dirty="0">
                <a:ea typeface="Times New Roman" panose="02020603050405020304" pitchFamily="18" charset="0"/>
                <a:cs typeface="Times New Roman" panose="02020603050405020304" pitchFamily="18" charset="0"/>
              </a:rPr>
              <a:t>Bureau for Security, Integrity and Complaints (VIK’s)</a:t>
            </a:r>
            <a:endParaRPr lang="nl-BE" sz="1600" dirty="0">
              <a:ea typeface="Times New Roman" panose="02020603050405020304" pitchFamily="18" charset="0"/>
              <a:cs typeface="Times New Roman" panose="02020603050405020304" pitchFamily="18" charset="0"/>
            </a:endParaRPr>
          </a:p>
          <a:p>
            <a:pPr marL="457200" lvl="1" indent="0">
              <a:buNone/>
            </a:pPr>
            <a:r>
              <a:rPr lang="en-US" sz="1600" dirty="0">
                <a:ea typeface="Calibri" panose="020F0502020204030204" pitchFamily="34" charset="0"/>
              </a:rPr>
              <a:t>2.4. The prosecutor’s office</a:t>
            </a:r>
          </a:p>
          <a:p>
            <a:pPr marL="0" indent="0">
              <a:buNone/>
            </a:pPr>
            <a:r>
              <a:rPr lang="en-US" sz="2000" b="1" dirty="0">
                <a:ea typeface="Calibri" panose="020F0502020204030204" pitchFamily="34" charset="0"/>
              </a:rPr>
              <a:t>3. Additional bodies</a:t>
            </a:r>
          </a:p>
          <a:p>
            <a:pPr marL="457200" lvl="1" indent="0">
              <a:buNone/>
            </a:pPr>
            <a:r>
              <a:rPr lang="en-US" sz="1600" dirty="0">
                <a:ea typeface="Calibri" panose="020F0502020204030204" pitchFamily="34" charset="0"/>
              </a:rPr>
              <a:t>3.1. The Supreme Court</a:t>
            </a:r>
          </a:p>
          <a:p>
            <a:pPr marL="457200" lvl="1" indent="0">
              <a:buNone/>
            </a:pPr>
            <a:r>
              <a:rPr lang="en-US" sz="1600" dirty="0">
                <a:ea typeface="Calibri" panose="020F0502020204030204" pitchFamily="34" charset="0"/>
              </a:rPr>
              <a:t>3.2. Independent Complaint Committees</a:t>
            </a:r>
          </a:p>
          <a:p>
            <a:pPr marL="457200" lvl="1" indent="0">
              <a:buNone/>
            </a:pPr>
            <a:r>
              <a:rPr lang="en-US" sz="1600" dirty="0">
                <a:ea typeface="Calibri" panose="020F0502020204030204" pitchFamily="34" charset="0"/>
              </a:rPr>
              <a:t>3.3. The College for Human Rights</a:t>
            </a:r>
          </a:p>
          <a:p>
            <a:pPr marL="457200" lvl="1" indent="0">
              <a:buNone/>
            </a:pPr>
            <a:r>
              <a:rPr lang="en-US" sz="1600" dirty="0">
                <a:ea typeface="Calibri" panose="020F0502020204030204" pitchFamily="34" charset="0"/>
              </a:rPr>
              <a:t>3.4. Commissions for Detention Care</a:t>
            </a:r>
          </a:p>
          <a:p>
            <a:pPr marL="457200" lvl="1" indent="0">
              <a:buNone/>
            </a:pPr>
            <a:r>
              <a:rPr lang="en-US" sz="1600" dirty="0">
                <a:ea typeface="Calibri" panose="020F0502020204030204" pitchFamily="34" charset="0"/>
              </a:rPr>
              <a:t>3.5. </a:t>
            </a:r>
            <a:r>
              <a:rPr lang="en-GB" sz="1600" dirty="0">
                <a:ea typeface="Times New Roman" panose="02020603050405020304" pitchFamily="18" charset="0"/>
                <a:cs typeface="Times New Roman" panose="02020603050405020304" pitchFamily="18" charset="0"/>
              </a:rPr>
              <a:t>The Inspectorate Security of Defence </a:t>
            </a:r>
          </a:p>
          <a:p>
            <a:pPr marL="457200" lvl="1" indent="0">
              <a:buNone/>
            </a:pPr>
            <a:r>
              <a:rPr lang="en-GB" sz="1600" dirty="0">
                <a:ea typeface="Calibri" panose="020F0502020204030204" pitchFamily="34" charset="0"/>
                <a:cs typeface="Times New Roman" panose="02020603050405020304" pitchFamily="18" charset="0"/>
              </a:rPr>
              <a:t>3.6. The Inspectorate of BOA’s</a:t>
            </a:r>
            <a:endParaRPr lang="en-US" sz="1600" dirty="0">
              <a:ea typeface="Calibri" panose="020F0502020204030204" pitchFamily="34" charset="0"/>
            </a:endParaRPr>
          </a:p>
          <a:p>
            <a:pPr marL="0" indent="0">
              <a:buNone/>
            </a:pPr>
            <a:endParaRPr lang="en-US" sz="2000" dirty="0">
              <a:ea typeface="Calibri" panose="020F0502020204030204" pitchFamily="34" charset="0"/>
            </a:endParaRPr>
          </a:p>
          <a:p>
            <a:pPr marL="0" indent="0">
              <a:buNone/>
            </a:pPr>
            <a:endParaRPr lang="nl-NL" sz="2000" dirty="0"/>
          </a:p>
        </p:txBody>
      </p:sp>
      <p:sp>
        <p:nvSpPr>
          <p:cNvPr id="3" name="Pijl: rechts 2">
            <a:extLst>
              <a:ext uri="{FF2B5EF4-FFF2-40B4-BE49-F238E27FC236}">
                <a16:creationId xmlns:a16="http://schemas.microsoft.com/office/drawing/2014/main" id="{BD4A3C97-83C5-4C6F-9247-9EBB7D17C4B1}"/>
              </a:ext>
            </a:extLst>
          </p:cNvPr>
          <p:cNvSpPr/>
          <p:nvPr/>
        </p:nvSpPr>
        <p:spPr>
          <a:xfrm>
            <a:off x="-978408" y="1665288"/>
            <a:ext cx="978408" cy="4846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Başlık 1">
            <a:extLst>
              <a:ext uri="{FF2B5EF4-FFF2-40B4-BE49-F238E27FC236}">
                <a16:creationId xmlns:a16="http://schemas.microsoft.com/office/drawing/2014/main" id="{2C96B887-DCCD-49AC-9F34-0E12E7E3BD48}"/>
              </a:ext>
            </a:extLst>
          </p:cNvPr>
          <p:cNvSpPr>
            <a:spLocks noGrp="1"/>
          </p:cNvSpPr>
          <p:nvPr>
            <p:ph type="title"/>
          </p:nvPr>
        </p:nvSpPr>
        <p:spPr>
          <a:xfrm>
            <a:off x="838200" y="365125"/>
            <a:ext cx="10515600" cy="1325563"/>
          </a:xfrm>
        </p:spPr>
        <p:txBody>
          <a:bodyPr>
            <a:noAutofit/>
          </a:bodyPr>
          <a:lstStyle/>
          <a:p>
            <a:pPr algn="ctr"/>
            <a:r>
              <a:rPr lang="nl-NL" b="1" dirty="0" err="1">
                <a:solidFill>
                  <a:schemeClr val="bg1">
                    <a:lumMod val="50000"/>
                  </a:schemeClr>
                </a:solidFill>
              </a:rPr>
              <a:t>Table</a:t>
            </a:r>
            <a:r>
              <a:rPr lang="nl-NL" b="1" dirty="0">
                <a:solidFill>
                  <a:schemeClr val="bg1">
                    <a:lumMod val="50000"/>
                  </a:schemeClr>
                </a:solidFill>
              </a:rPr>
              <a:t> of content</a:t>
            </a:r>
            <a:endParaRPr lang="tr-TR" b="1" dirty="0">
              <a:solidFill>
                <a:schemeClr val="bg1">
                  <a:lumMod val="50000"/>
                </a:schemeClr>
              </a:solidFill>
            </a:endParaRPr>
          </a:p>
        </p:txBody>
      </p:sp>
    </p:spTree>
    <p:extLst>
      <p:ext uri="{BB962C8B-B14F-4D97-AF65-F5344CB8AC3E}">
        <p14:creationId xmlns:p14="http://schemas.microsoft.com/office/powerpoint/2010/main" val="224069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4.16667E-6 7.40741E-7 L 0.09791 -0.0037 " pathEditMode="relative" rAng="0" ptsTypes="AA">
                                      <p:cBhvr>
                                        <p:cTn id="6" dur="2000" fill="hold"/>
                                        <p:tgtEl>
                                          <p:spTgt spid="3"/>
                                        </p:tgtEl>
                                        <p:attrNameLst>
                                          <p:attrName>ppt_x</p:attrName>
                                          <p:attrName>ppt_y</p:attrName>
                                        </p:attrNameLst>
                                      </p:cBhvr>
                                      <p:rCtr x="4896"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715173-A878-469C-9BBD-A1F28024B94C}"/>
              </a:ext>
            </a:extLst>
          </p:cNvPr>
          <p:cNvSpPr>
            <a:spLocks noGrp="1"/>
          </p:cNvSpPr>
          <p:nvPr>
            <p:ph type="title"/>
          </p:nvPr>
        </p:nvSpPr>
        <p:spPr/>
        <p:txBody>
          <a:bodyPr>
            <a:noAutofit/>
          </a:bodyPr>
          <a:lstStyle/>
          <a:p>
            <a:pPr algn="ctr"/>
            <a:r>
              <a:rPr lang="nl-NL" b="1" dirty="0" err="1">
                <a:solidFill>
                  <a:schemeClr val="bg1">
                    <a:lumMod val="50000"/>
                  </a:schemeClr>
                </a:solidFill>
              </a:rPr>
              <a:t>Table</a:t>
            </a:r>
            <a:r>
              <a:rPr lang="nl-NL" b="1" dirty="0">
                <a:solidFill>
                  <a:schemeClr val="bg1">
                    <a:lumMod val="50000"/>
                  </a:schemeClr>
                </a:solidFill>
              </a:rPr>
              <a:t> of content</a:t>
            </a:r>
            <a:endParaRPr lang="tr-TR" b="1" dirty="0">
              <a:solidFill>
                <a:schemeClr val="bg1">
                  <a:lumMod val="50000"/>
                </a:schemeClr>
              </a:solidFill>
            </a:endParaRPr>
          </a:p>
        </p:txBody>
      </p:sp>
      <p:sp>
        <p:nvSpPr>
          <p:cNvPr id="4" name="Tijdelijke aanduiding voor inhoud 16">
            <a:extLst>
              <a:ext uri="{FF2B5EF4-FFF2-40B4-BE49-F238E27FC236}">
                <a16:creationId xmlns:a16="http://schemas.microsoft.com/office/drawing/2014/main" id="{62CB1C8A-C567-48EF-84E5-5B6D578DAEBE}"/>
              </a:ext>
            </a:extLst>
          </p:cNvPr>
          <p:cNvSpPr>
            <a:spLocks noGrp="1"/>
          </p:cNvSpPr>
          <p:nvPr>
            <p:ph idx="1"/>
          </p:nvPr>
        </p:nvSpPr>
        <p:spPr>
          <a:xfrm>
            <a:off x="1243013" y="1690688"/>
            <a:ext cx="10948987" cy="4392612"/>
          </a:xfrm>
        </p:spPr>
        <p:txBody>
          <a:bodyPr>
            <a:noAutofit/>
          </a:bodyPr>
          <a:lstStyle/>
          <a:p>
            <a:pPr marL="0" indent="0">
              <a:buNone/>
            </a:pPr>
            <a:r>
              <a:rPr lang="nl-NL" sz="2000" b="1" dirty="0"/>
              <a:t>1. </a:t>
            </a:r>
            <a:r>
              <a:rPr lang="nl-NL" sz="2000" b="1" dirty="0" err="1"/>
              <a:t>ISF’s</a:t>
            </a:r>
            <a:r>
              <a:rPr lang="nl-NL" sz="2000" b="1" dirty="0"/>
              <a:t> of </a:t>
            </a:r>
            <a:r>
              <a:rPr lang="nl-NL" sz="2000" b="1" dirty="0" err="1"/>
              <a:t>the</a:t>
            </a:r>
            <a:r>
              <a:rPr lang="nl-NL" sz="2000" b="1" dirty="0"/>
              <a:t> Netherlands</a:t>
            </a:r>
          </a:p>
          <a:p>
            <a:pPr marL="457200" lvl="1" indent="0">
              <a:buNone/>
            </a:pPr>
            <a:r>
              <a:rPr lang="nl-NL" sz="1600" dirty="0"/>
              <a:t>1.1. The National </a:t>
            </a:r>
            <a:r>
              <a:rPr lang="nl-NL" sz="1600" dirty="0" err="1"/>
              <a:t>Police</a:t>
            </a:r>
            <a:r>
              <a:rPr lang="nl-NL" sz="1600" dirty="0"/>
              <a:t> of </a:t>
            </a:r>
            <a:r>
              <a:rPr lang="nl-NL" sz="1600" dirty="0" err="1"/>
              <a:t>the</a:t>
            </a:r>
            <a:r>
              <a:rPr lang="nl-NL" sz="1600" dirty="0"/>
              <a:t> Netherlands</a:t>
            </a:r>
          </a:p>
          <a:p>
            <a:pPr marL="457200" lvl="1" indent="0">
              <a:buNone/>
            </a:pPr>
            <a:r>
              <a:rPr lang="nl-NL" sz="1600" dirty="0"/>
              <a:t>1.2. </a:t>
            </a:r>
            <a:r>
              <a:rPr lang="en-US" sz="1600" dirty="0">
                <a:ea typeface="Calibri" panose="020F0502020204030204" pitchFamily="34" charset="0"/>
              </a:rPr>
              <a:t>The Central Criminal Investigation Service </a:t>
            </a:r>
          </a:p>
          <a:p>
            <a:pPr marL="457200" lvl="1" indent="0">
              <a:buNone/>
            </a:pPr>
            <a:r>
              <a:rPr lang="en-US" sz="1600" dirty="0"/>
              <a:t>1.3. </a:t>
            </a:r>
            <a:r>
              <a:rPr lang="nl-NL" sz="1600" dirty="0"/>
              <a:t>The Royal Marechaussée</a:t>
            </a:r>
          </a:p>
          <a:p>
            <a:pPr marL="457200" lvl="1" indent="0">
              <a:buNone/>
            </a:pPr>
            <a:r>
              <a:rPr lang="nl-NL" sz="1600" dirty="0"/>
              <a:t>1.4. </a:t>
            </a:r>
            <a:r>
              <a:rPr lang="nl-NL" sz="1600" dirty="0" err="1"/>
              <a:t>Investigating</a:t>
            </a:r>
            <a:r>
              <a:rPr lang="nl-NL" sz="1600" dirty="0"/>
              <a:t> Officials of </a:t>
            </a:r>
            <a:r>
              <a:rPr lang="nl-NL" sz="1600" dirty="0" err="1"/>
              <a:t>the</a:t>
            </a:r>
            <a:r>
              <a:rPr lang="nl-NL" sz="1600" dirty="0"/>
              <a:t> Netherlands</a:t>
            </a:r>
          </a:p>
          <a:p>
            <a:pPr marL="0" indent="0">
              <a:buNone/>
            </a:pPr>
            <a:r>
              <a:rPr lang="nl-NL" sz="2000" b="1" dirty="0"/>
              <a:t>2. Central </a:t>
            </a:r>
            <a:r>
              <a:rPr lang="nl-NL" sz="2000" b="1" dirty="0" err="1"/>
              <a:t>complaint</a:t>
            </a:r>
            <a:r>
              <a:rPr lang="nl-NL" sz="2000" b="1" dirty="0"/>
              <a:t> </a:t>
            </a:r>
            <a:r>
              <a:rPr lang="nl-NL" sz="2000" b="1" dirty="0" err="1"/>
              <a:t>bodies</a:t>
            </a:r>
            <a:endParaRPr lang="nl-NL" sz="2000" b="1" dirty="0"/>
          </a:p>
          <a:p>
            <a:pPr marL="457200" lvl="1" indent="0">
              <a:buNone/>
            </a:pPr>
            <a:r>
              <a:rPr lang="nl-NL" sz="1600" dirty="0"/>
              <a:t>2.1. The National Ombudsman</a:t>
            </a:r>
          </a:p>
          <a:p>
            <a:pPr marL="457200" lvl="1" indent="0">
              <a:buNone/>
            </a:pPr>
            <a:r>
              <a:rPr lang="nl-NL" sz="1600" dirty="0"/>
              <a:t>2.2. The </a:t>
            </a:r>
            <a:r>
              <a:rPr lang="nl-NL" sz="1600" dirty="0" err="1"/>
              <a:t>Inspectorate</a:t>
            </a:r>
            <a:r>
              <a:rPr lang="nl-NL" sz="1600" dirty="0"/>
              <a:t> S&amp;J</a:t>
            </a:r>
          </a:p>
          <a:p>
            <a:pPr marL="457200" lvl="1" indent="0">
              <a:buNone/>
            </a:pPr>
            <a:r>
              <a:rPr lang="en-US" sz="1600" dirty="0">
                <a:ea typeface="Calibri" panose="020F0502020204030204" pitchFamily="34" charset="0"/>
              </a:rPr>
              <a:t>2.3. The </a:t>
            </a:r>
            <a:r>
              <a:rPr lang="en-GB" sz="1600" dirty="0">
                <a:ea typeface="Times New Roman" panose="02020603050405020304" pitchFamily="18" charset="0"/>
                <a:cs typeface="Times New Roman" panose="02020603050405020304" pitchFamily="18" charset="0"/>
              </a:rPr>
              <a:t>Bureau for Security, Integrity and Complaints (VIK’s)</a:t>
            </a:r>
            <a:endParaRPr lang="nl-BE" sz="1600" dirty="0">
              <a:ea typeface="Times New Roman" panose="02020603050405020304" pitchFamily="18" charset="0"/>
              <a:cs typeface="Times New Roman" panose="02020603050405020304" pitchFamily="18" charset="0"/>
            </a:endParaRPr>
          </a:p>
          <a:p>
            <a:pPr marL="457200" lvl="1" indent="0">
              <a:buNone/>
            </a:pPr>
            <a:r>
              <a:rPr lang="en-US" sz="1600" dirty="0">
                <a:ea typeface="Calibri" panose="020F0502020204030204" pitchFamily="34" charset="0"/>
              </a:rPr>
              <a:t>2.4. The prosecutor’s office</a:t>
            </a:r>
          </a:p>
          <a:p>
            <a:pPr marL="0" indent="0">
              <a:buNone/>
            </a:pPr>
            <a:r>
              <a:rPr lang="en-US" sz="2000" b="1" dirty="0">
                <a:ea typeface="Calibri" panose="020F0502020204030204" pitchFamily="34" charset="0"/>
              </a:rPr>
              <a:t>3. Additional bodies</a:t>
            </a:r>
          </a:p>
          <a:p>
            <a:pPr marL="457200" lvl="1" indent="0">
              <a:buNone/>
            </a:pPr>
            <a:r>
              <a:rPr lang="en-US" sz="1600" dirty="0">
                <a:ea typeface="Calibri" panose="020F0502020204030204" pitchFamily="34" charset="0"/>
              </a:rPr>
              <a:t>3.1. The Supreme Court</a:t>
            </a:r>
          </a:p>
          <a:p>
            <a:pPr marL="457200" lvl="1" indent="0">
              <a:buNone/>
            </a:pPr>
            <a:r>
              <a:rPr lang="en-US" sz="1600" dirty="0">
                <a:ea typeface="Calibri" panose="020F0502020204030204" pitchFamily="34" charset="0"/>
              </a:rPr>
              <a:t>3.2. Independent Complaint Committees</a:t>
            </a:r>
          </a:p>
          <a:p>
            <a:pPr marL="457200" lvl="1" indent="0">
              <a:buNone/>
            </a:pPr>
            <a:r>
              <a:rPr lang="en-US" sz="1600" dirty="0">
                <a:ea typeface="Calibri" panose="020F0502020204030204" pitchFamily="34" charset="0"/>
              </a:rPr>
              <a:t>3.3. The College for Human Rights</a:t>
            </a:r>
          </a:p>
          <a:p>
            <a:pPr marL="457200" lvl="1" indent="0">
              <a:buNone/>
            </a:pPr>
            <a:r>
              <a:rPr lang="en-US" sz="1600" dirty="0">
                <a:ea typeface="Calibri" panose="020F0502020204030204" pitchFamily="34" charset="0"/>
              </a:rPr>
              <a:t>3.4. Commissions for Detention Care</a:t>
            </a:r>
          </a:p>
          <a:p>
            <a:pPr marL="457200" lvl="1" indent="0">
              <a:buNone/>
            </a:pPr>
            <a:r>
              <a:rPr lang="en-US" sz="1600" dirty="0">
                <a:ea typeface="Calibri" panose="020F0502020204030204" pitchFamily="34" charset="0"/>
              </a:rPr>
              <a:t>3.5. </a:t>
            </a:r>
            <a:r>
              <a:rPr lang="en-GB" sz="1600" dirty="0">
                <a:ea typeface="Times New Roman" panose="02020603050405020304" pitchFamily="18" charset="0"/>
                <a:cs typeface="Times New Roman" panose="02020603050405020304" pitchFamily="18" charset="0"/>
              </a:rPr>
              <a:t>The Inspectorate Security of Defence </a:t>
            </a:r>
          </a:p>
          <a:p>
            <a:pPr marL="457200" lvl="1" indent="0">
              <a:buNone/>
            </a:pPr>
            <a:r>
              <a:rPr lang="en-GB" sz="1600" dirty="0">
                <a:ea typeface="Calibri" panose="020F0502020204030204" pitchFamily="34" charset="0"/>
                <a:cs typeface="Times New Roman" panose="02020603050405020304" pitchFamily="18" charset="0"/>
              </a:rPr>
              <a:t>3.6. The Inspectorate of BOA’s</a:t>
            </a:r>
            <a:endParaRPr lang="en-US" sz="1600" dirty="0">
              <a:ea typeface="Calibri" panose="020F0502020204030204" pitchFamily="34" charset="0"/>
            </a:endParaRPr>
          </a:p>
          <a:p>
            <a:pPr marL="0" indent="0">
              <a:buNone/>
            </a:pPr>
            <a:endParaRPr lang="en-US" sz="2000" dirty="0">
              <a:ea typeface="Calibri" panose="020F0502020204030204" pitchFamily="34" charset="0"/>
            </a:endParaRPr>
          </a:p>
          <a:p>
            <a:pPr marL="0" indent="0">
              <a:buNone/>
            </a:pPr>
            <a:endParaRPr lang="nl-NL" sz="2000" dirty="0"/>
          </a:p>
        </p:txBody>
      </p:sp>
      <p:sp>
        <p:nvSpPr>
          <p:cNvPr id="3" name="Pijl: rechts 2">
            <a:extLst>
              <a:ext uri="{FF2B5EF4-FFF2-40B4-BE49-F238E27FC236}">
                <a16:creationId xmlns:a16="http://schemas.microsoft.com/office/drawing/2014/main" id="{BD4A3C97-83C5-4C6F-9247-9EBB7D17C4B1}"/>
              </a:ext>
            </a:extLst>
          </p:cNvPr>
          <p:cNvSpPr/>
          <p:nvPr/>
        </p:nvSpPr>
        <p:spPr>
          <a:xfrm>
            <a:off x="-978408" y="4699572"/>
            <a:ext cx="978408" cy="4846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22522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4.16667E-6 -1.85185E-6 L 0.09791 -0.0037 " pathEditMode="relative" rAng="0" ptsTypes="AA">
                                      <p:cBhvr>
                                        <p:cTn id="6" dur="2000" fill="hold"/>
                                        <p:tgtEl>
                                          <p:spTgt spid="3"/>
                                        </p:tgtEl>
                                        <p:attrNameLst>
                                          <p:attrName>ppt_x</p:attrName>
                                          <p:attrName>ppt_y</p:attrName>
                                        </p:attrNameLst>
                                      </p:cBhvr>
                                      <p:rCtr x="4896"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8A21F3B7-B651-4454-8036-DEA86299990B}"/>
              </a:ext>
            </a:extLst>
          </p:cNvPr>
          <p:cNvSpPr/>
          <p:nvPr/>
        </p:nvSpPr>
        <p:spPr>
          <a:xfrm>
            <a:off x="5383078" y="3835070"/>
            <a:ext cx="1425845" cy="453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Complaint</a:t>
            </a:r>
            <a:endParaRPr lang="nl-BE" dirty="0"/>
          </a:p>
        </p:txBody>
      </p:sp>
      <p:grpSp>
        <p:nvGrpSpPr>
          <p:cNvPr id="24" name="Groep 23">
            <a:extLst>
              <a:ext uri="{FF2B5EF4-FFF2-40B4-BE49-F238E27FC236}">
                <a16:creationId xmlns:a16="http://schemas.microsoft.com/office/drawing/2014/main" id="{0FD80921-2131-4CB8-A409-24300FD0AC5B}"/>
              </a:ext>
            </a:extLst>
          </p:cNvPr>
          <p:cNvGrpSpPr/>
          <p:nvPr/>
        </p:nvGrpSpPr>
        <p:grpSpPr>
          <a:xfrm>
            <a:off x="3211357" y="1596267"/>
            <a:ext cx="5769287" cy="4863849"/>
            <a:chOff x="3211357" y="1596267"/>
            <a:chExt cx="5769287" cy="4863849"/>
          </a:xfrm>
        </p:grpSpPr>
        <p:sp>
          <p:nvSpPr>
            <p:cNvPr id="6" name="Rechthoek 5">
              <a:extLst>
                <a:ext uri="{FF2B5EF4-FFF2-40B4-BE49-F238E27FC236}">
                  <a16:creationId xmlns:a16="http://schemas.microsoft.com/office/drawing/2014/main" id="{77191CFC-A350-464B-82AF-E13E70F466C6}"/>
                </a:ext>
              </a:extLst>
            </p:cNvPr>
            <p:cNvSpPr/>
            <p:nvPr/>
          </p:nvSpPr>
          <p:spPr>
            <a:xfrm>
              <a:off x="7554799" y="3767989"/>
              <a:ext cx="1425845" cy="587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National Ombudsman</a:t>
              </a:r>
              <a:endParaRPr lang="nl-BE" dirty="0"/>
            </a:p>
          </p:txBody>
        </p:sp>
        <p:sp>
          <p:nvSpPr>
            <p:cNvPr id="7" name="Rechthoek 6">
              <a:extLst>
                <a:ext uri="{FF2B5EF4-FFF2-40B4-BE49-F238E27FC236}">
                  <a16:creationId xmlns:a16="http://schemas.microsoft.com/office/drawing/2014/main" id="{69A97FB1-642A-4226-B44D-A426337811B1}"/>
                </a:ext>
              </a:extLst>
            </p:cNvPr>
            <p:cNvSpPr/>
            <p:nvPr/>
          </p:nvSpPr>
          <p:spPr>
            <a:xfrm>
              <a:off x="3211357" y="3767991"/>
              <a:ext cx="1425845" cy="587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Bureau VIK</a:t>
              </a:r>
              <a:endParaRPr lang="nl-BE" dirty="0"/>
            </a:p>
          </p:txBody>
        </p:sp>
        <p:sp>
          <p:nvSpPr>
            <p:cNvPr id="8" name="Rechthoek 7">
              <a:extLst>
                <a:ext uri="{FF2B5EF4-FFF2-40B4-BE49-F238E27FC236}">
                  <a16:creationId xmlns:a16="http://schemas.microsoft.com/office/drawing/2014/main" id="{83788D25-A04E-4043-A9B6-DCAA332379E0}"/>
                </a:ext>
              </a:extLst>
            </p:cNvPr>
            <p:cNvSpPr/>
            <p:nvPr/>
          </p:nvSpPr>
          <p:spPr>
            <a:xfrm>
              <a:off x="5383079" y="1596267"/>
              <a:ext cx="1425845" cy="587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Public </a:t>
              </a:r>
              <a:r>
                <a:rPr lang="nl-NL" dirty="0" err="1"/>
                <a:t>Prosecution</a:t>
              </a:r>
              <a:endParaRPr lang="nl-BE" dirty="0"/>
            </a:p>
          </p:txBody>
        </p:sp>
        <p:sp>
          <p:nvSpPr>
            <p:cNvPr id="9" name="Rechthoek 8">
              <a:extLst>
                <a:ext uri="{FF2B5EF4-FFF2-40B4-BE49-F238E27FC236}">
                  <a16:creationId xmlns:a16="http://schemas.microsoft.com/office/drawing/2014/main" id="{A26605EF-0D4B-48CD-B44F-B92ED6E6E87D}"/>
                </a:ext>
              </a:extLst>
            </p:cNvPr>
            <p:cNvSpPr/>
            <p:nvPr/>
          </p:nvSpPr>
          <p:spPr>
            <a:xfrm>
              <a:off x="5383079" y="6006791"/>
              <a:ext cx="1425845" cy="453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Inspectorate</a:t>
              </a:r>
              <a:r>
                <a:rPr lang="nl-NL" dirty="0"/>
                <a:t> S&amp;J</a:t>
              </a:r>
              <a:endParaRPr lang="nl-BE" dirty="0"/>
            </a:p>
          </p:txBody>
        </p:sp>
        <p:cxnSp>
          <p:nvCxnSpPr>
            <p:cNvPr id="10" name="Rechte verbindingslijn met pijl 9">
              <a:extLst>
                <a:ext uri="{FF2B5EF4-FFF2-40B4-BE49-F238E27FC236}">
                  <a16:creationId xmlns:a16="http://schemas.microsoft.com/office/drawing/2014/main" id="{6745A75F-A85E-4CB3-8953-ED38DAB63FA5}"/>
                </a:ext>
              </a:extLst>
            </p:cNvPr>
            <p:cNvCxnSpPr>
              <a:cxnSpLocks/>
              <a:stCxn id="8" idx="2"/>
            </p:cNvCxnSpPr>
            <p:nvPr/>
          </p:nvCxnSpPr>
          <p:spPr>
            <a:xfrm>
              <a:off x="6096002" y="2183750"/>
              <a:ext cx="0" cy="1651320"/>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CEEA3FD3-B03A-4A22-AE11-89C8098B097B}"/>
                </a:ext>
              </a:extLst>
            </p:cNvPr>
            <p:cNvCxnSpPr>
              <a:cxnSpLocks/>
              <a:stCxn id="6" idx="1"/>
              <a:endCxn id="4" idx="3"/>
            </p:cNvCxnSpPr>
            <p:nvPr/>
          </p:nvCxnSpPr>
          <p:spPr>
            <a:xfrm flipH="1">
              <a:off x="6808923" y="4061731"/>
              <a:ext cx="745876" cy="2"/>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a:extLst>
                <a:ext uri="{FF2B5EF4-FFF2-40B4-BE49-F238E27FC236}">
                  <a16:creationId xmlns:a16="http://schemas.microsoft.com/office/drawing/2014/main" id="{0C484658-3DDC-48D6-A470-143585A5E492}"/>
                </a:ext>
              </a:extLst>
            </p:cNvPr>
            <p:cNvCxnSpPr>
              <a:cxnSpLocks/>
              <a:stCxn id="4" idx="2"/>
              <a:endCxn id="9" idx="0"/>
            </p:cNvCxnSpPr>
            <p:nvPr/>
          </p:nvCxnSpPr>
          <p:spPr>
            <a:xfrm>
              <a:off x="6096001" y="4288395"/>
              <a:ext cx="1" cy="1718396"/>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a:extLst>
                <a:ext uri="{FF2B5EF4-FFF2-40B4-BE49-F238E27FC236}">
                  <a16:creationId xmlns:a16="http://schemas.microsoft.com/office/drawing/2014/main" id="{81F521E4-88F9-40A2-AF29-D19A3B1FB2C6}"/>
                </a:ext>
              </a:extLst>
            </p:cNvPr>
            <p:cNvCxnSpPr>
              <a:cxnSpLocks/>
              <a:stCxn id="4" idx="1"/>
              <a:endCxn id="7" idx="3"/>
            </p:cNvCxnSpPr>
            <p:nvPr/>
          </p:nvCxnSpPr>
          <p:spPr>
            <a:xfrm flipH="1">
              <a:off x="4637202" y="4061733"/>
              <a:ext cx="745876" cy="0"/>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36" name="Başlık 1">
            <a:extLst>
              <a:ext uri="{FF2B5EF4-FFF2-40B4-BE49-F238E27FC236}">
                <a16:creationId xmlns:a16="http://schemas.microsoft.com/office/drawing/2014/main" id="{FAF01EB5-0714-44C9-80B0-0A4C3E4B376A}"/>
              </a:ext>
            </a:extLst>
          </p:cNvPr>
          <p:cNvSpPr>
            <a:spLocks noGrp="1"/>
          </p:cNvSpPr>
          <p:nvPr>
            <p:ph type="title"/>
          </p:nvPr>
        </p:nvSpPr>
        <p:spPr>
          <a:xfrm>
            <a:off x="838200" y="365125"/>
            <a:ext cx="10515600" cy="1325563"/>
          </a:xfrm>
        </p:spPr>
        <p:txBody>
          <a:bodyPr>
            <a:noAutofit/>
          </a:bodyPr>
          <a:lstStyle/>
          <a:p>
            <a:pPr algn="ctr"/>
            <a:r>
              <a:rPr lang="nl-NL" b="1" dirty="0">
                <a:solidFill>
                  <a:schemeClr val="bg1">
                    <a:lumMod val="50000"/>
                  </a:schemeClr>
                </a:solidFill>
              </a:rPr>
              <a:t>3. </a:t>
            </a:r>
            <a:r>
              <a:rPr lang="nl-NL" b="1" dirty="0" err="1">
                <a:solidFill>
                  <a:schemeClr val="bg1">
                    <a:lumMod val="50000"/>
                  </a:schemeClr>
                </a:solidFill>
              </a:rPr>
              <a:t>Additional</a:t>
            </a:r>
            <a:r>
              <a:rPr lang="nl-NL" b="1" dirty="0">
                <a:solidFill>
                  <a:schemeClr val="bg1">
                    <a:lumMod val="50000"/>
                  </a:schemeClr>
                </a:solidFill>
              </a:rPr>
              <a:t> </a:t>
            </a:r>
            <a:r>
              <a:rPr lang="nl-NL" b="1" dirty="0" err="1">
                <a:solidFill>
                  <a:schemeClr val="bg1">
                    <a:lumMod val="50000"/>
                  </a:schemeClr>
                </a:solidFill>
              </a:rPr>
              <a:t>bodies</a:t>
            </a:r>
            <a:endParaRPr lang="tr-TR" b="1" dirty="0">
              <a:solidFill>
                <a:schemeClr val="bg1">
                  <a:lumMod val="50000"/>
                </a:schemeClr>
              </a:solidFill>
            </a:endParaRPr>
          </a:p>
        </p:txBody>
      </p:sp>
    </p:spTree>
    <p:extLst>
      <p:ext uri="{BB962C8B-B14F-4D97-AF65-F5344CB8AC3E}">
        <p14:creationId xmlns:p14="http://schemas.microsoft.com/office/powerpoint/2010/main" val="2200843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8A21F3B7-B651-4454-8036-DEA86299990B}"/>
              </a:ext>
            </a:extLst>
          </p:cNvPr>
          <p:cNvSpPr/>
          <p:nvPr/>
        </p:nvSpPr>
        <p:spPr>
          <a:xfrm>
            <a:off x="5383078" y="3835070"/>
            <a:ext cx="1425845" cy="453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Complaint</a:t>
            </a:r>
            <a:endParaRPr lang="nl-BE" dirty="0"/>
          </a:p>
        </p:txBody>
      </p:sp>
      <p:grpSp>
        <p:nvGrpSpPr>
          <p:cNvPr id="24" name="Groep 23">
            <a:extLst>
              <a:ext uri="{FF2B5EF4-FFF2-40B4-BE49-F238E27FC236}">
                <a16:creationId xmlns:a16="http://schemas.microsoft.com/office/drawing/2014/main" id="{0FD80921-2131-4CB8-A409-24300FD0AC5B}"/>
              </a:ext>
            </a:extLst>
          </p:cNvPr>
          <p:cNvGrpSpPr/>
          <p:nvPr/>
        </p:nvGrpSpPr>
        <p:grpSpPr>
          <a:xfrm>
            <a:off x="3211357" y="1596267"/>
            <a:ext cx="5769287" cy="4863849"/>
            <a:chOff x="3211357" y="1596267"/>
            <a:chExt cx="5769287" cy="4863849"/>
          </a:xfrm>
        </p:grpSpPr>
        <p:sp>
          <p:nvSpPr>
            <p:cNvPr id="6" name="Rechthoek 5">
              <a:extLst>
                <a:ext uri="{FF2B5EF4-FFF2-40B4-BE49-F238E27FC236}">
                  <a16:creationId xmlns:a16="http://schemas.microsoft.com/office/drawing/2014/main" id="{77191CFC-A350-464B-82AF-E13E70F466C6}"/>
                </a:ext>
              </a:extLst>
            </p:cNvPr>
            <p:cNvSpPr/>
            <p:nvPr/>
          </p:nvSpPr>
          <p:spPr>
            <a:xfrm>
              <a:off x="7554799" y="3767989"/>
              <a:ext cx="1425845" cy="587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National Ombudsman</a:t>
              </a:r>
              <a:endParaRPr lang="nl-BE" dirty="0"/>
            </a:p>
          </p:txBody>
        </p:sp>
        <p:sp>
          <p:nvSpPr>
            <p:cNvPr id="7" name="Rechthoek 6">
              <a:extLst>
                <a:ext uri="{FF2B5EF4-FFF2-40B4-BE49-F238E27FC236}">
                  <a16:creationId xmlns:a16="http://schemas.microsoft.com/office/drawing/2014/main" id="{69A97FB1-642A-4226-B44D-A426337811B1}"/>
                </a:ext>
              </a:extLst>
            </p:cNvPr>
            <p:cNvSpPr/>
            <p:nvPr/>
          </p:nvSpPr>
          <p:spPr>
            <a:xfrm>
              <a:off x="3211357" y="3767991"/>
              <a:ext cx="1425845" cy="587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Bureau VIK</a:t>
              </a:r>
              <a:endParaRPr lang="nl-BE" dirty="0"/>
            </a:p>
          </p:txBody>
        </p:sp>
        <p:sp>
          <p:nvSpPr>
            <p:cNvPr id="8" name="Rechthoek 7">
              <a:extLst>
                <a:ext uri="{FF2B5EF4-FFF2-40B4-BE49-F238E27FC236}">
                  <a16:creationId xmlns:a16="http://schemas.microsoft.com/office/drawing/2014/main" id="{83788D25-A04E-4043-A9B6-DCAA332379E0}"/>
                </a:ext>
              </a:extLst>
            </p:cNvPr>
            <p:cNvSpPr/>
            <p:nvPr/>
          </p:nvSpPr>
          <p:spPr>
            <a:xfrm>
              <a:off x="5383079" y="1596267"/>
              <a:ext cx="1425845" cy="587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Public </a:t>
              </a:r>
              <a:r>
                <a:rPr lang="nl-NL" dirty="0" err="1"/>
                <a:t>Prosecution</a:t>
              </a:r>
              <a:endParaRPr lang="nl-BE" dirty="0"/>
            </a:p>
          </p:txBody>
        </p:sp>
        <p:sp>
          <p:nvSpPr>
            <p:cNvPr id="9" name="Rechthoek 8">
              <a:extLst>
                <a:ext uri="{FF2B5EF4-FFF2-40B4-BE49-F238E27FC236}">
                  <a16:creationId xmlns:a16="http://schemas.microsoft.com/office/drawing/2014/main" id="{A26605EF-0D4B-48CD-B44F-B92ED6E6E87D}"/>
                </a:ext>
              </a:extLst>
            </p:cNvPr>
            <p:cNvSpPr/>
            <p:nvPr/>
          </p:nvSpPr>
          <p:spPr>
            <a:xfrm>
              <a:off x="5383079" y="6006791"/>
              <a:ext cx="1425845" cy="453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Inspectorate</a:t>
              </a:r>
              <a:r>
                <a:rPr lang="nl-NL" dirty="0"/>
                <a:t> S&amp;J</a:t>
              </a:r>
              <a:endParaRPr lang="nl-BE" dirty="0"/>
            </a:p>
          </p:txBody>
        </p:sp>
        <p:cxnSp>
          <p:nvCxnSpPr>
            <p:cNvPr id="10" name="Rechte verbindingslijn met pijl 9">
              <a:extLst>
                <a:ext uri="{FF2B5EF4-FFF2-40B4-BE49-F238E27FC236}">
                  <a16:creationId xmlns:a16="http://schemas.microsoft.com/office/drawing/2014/main" id="{6745A75F-A85E-4CB3-8953-ED38DAB63FA5}"/>
                </a:ext>
              </a:extLst>
            </p:cNvPr>
            <p:cNvCxnSpPr>
              <a:cxnSpLocks/>
              <a:stCxn id="8" idx="2"/>
            </p:cNvCxnSpPr>
            <p:nvPr/>
          </p:nvCxnSpPr>
          <p:spPr>
            <a:xfrm>
              <a:off x="6096002" y="2183750"/>
              <a:ext cx="0" cy="1651320"/>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CEEA3FD3-B03A-4A22-AE11-89C8098B097B}"/>
                </a:ext>
              </a:extLst>
            </p:cNvPr>
            <p:cNvCxnSpPr>
              <a:cxnSpLocks/>
              <a:stCxn id="6" idx="1"/>
              <a:endCxn id="4" idx="3"/>
            </p:cNvCxnSpPr>
            <p:nvPr/>
          </p:nvCxnSpPr>
          <p:spPr>
            <a:xfrm flipH="1">
              <a:off x="6808923" y="4061731"/>
              <a:ext cx="745876" cy="2"/>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a:extLst>
                <a:ext uri="{FF2B5EF4-FFF2-40B4-BE49-F238E27FC236}">
                  <a16:creationId xmlns:a16="http://schemas.microsoft.com/office/drawing/2014/main" id="{0C484658-3DDC-48D6-A470-143585A5E492}"/>
                </a:ext>
              </a:extLst>
            </p:cNvPr>
            <p:cNvCxnSpPr>
              <a:cxnSpLocks/>
              <a:stCxn id="4" idx="2"/>
              <a:endCxn id="9" idx="0"/>
            </p:cNvCxnSpPr>
            <p:nvPr/>
          </p:nvCxnSpPr>
          <p:spPr>
            <a:xfrm>
              <a:off x="6096001" y="4288395"/>
              <a:ext cx="1" cy="1718396"/>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a:extLst>
                <a:ext uri="{FF2B5EF4-FFF2-40B4-BE49-F238E27FC236}">
                  <a16:creationId xmlns:a16="http://schemas.microsoft.com/office/drawing/2014/main" id="{81F521E4-88F9-40A2-AF29-D19A3B1FB2C6}"/>
                </a:ext>
              </a:extLst>
            </p:cNvPr>
            <p:cNvCxnSpPr>
              <a:cxnSpLocks/>
              <a:stCxn id="4" idx="1"/>
              <a:endCxn id="7" idx="3"/>
            </p:cNvCxnSpPr>
            <p:nvPr/>
          </p:nvCxnSpPr>
          <p:spPr>
            <a:xfrm flipH="1">
              <a:off x="4637202" y="4061733"/>
              <a:ext cx="745876" cy="0"/>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26" name="Başlık 1">
            <a:extLst>
              <a:ext uri="{FF2B5EF4-FFF2-40B4-BE49-F238E27FC236}">
                <a16:creationId xmlns:a16="http://schemas.microsoft.com/office/drawing/2014/main" id="{0ADBA79B-A2C6-4A93-AF25-2E6387F4E4D6}"/>
              </a:ext>
            </a:extLst>
          </p:cNvPr>
          <p:cNvSpPr>
            <a:spLocks noGrp="1"/>
          </p:cNvSpPr>
          <p:nvPr>
            <p:ph type="title"/>
          </p:nvPr>
        </p:nvSpPr>
        <p:spPr>
          <a:xfrm>
            <a:off x="838200" y="365125"/>
            <a:ext cx="10515600" cy="1325563"/>
          </a:xfrm>
        </p:spPr>
        <p:txBody>
          <a:bodyPr>
            <a:noAutofit/>
          </a:bodyPr>
          <a:lstStyle/>
          <a:p>
            <a:pPr algn="ctr"/>
            <a:r>
              <a:rPr lang="nl-NL" b="1" dirty="0">
                <a:solidFill>
                  <a:schemeClr val="bg1">
                    <a:lumMod val="50000"/>
                  </a:schemeClr>
                </a:solidFill>
              </a:rPr>
              <a:t>3. </a:t>
            </a:r>
            <a:r>
              <a:rPr lang="nl-NL" b="1" dirty="0" err="1">
                <a:solidFill>
                  <a:schemeClr val="bg1">
                    <a:lumMod val="50000"/>
                  </a:schemeClr>
                </a:solidFill>
              </a:rPr>
              <a:t>Additional</a:t>
            </a:r>
            <a:r>
              <a:rPr lang="nl-NL" b="1" dirty="0">
                <a:solidFill>
                  <a:schemeClr val="bg1">
                    <a:lumMod val="50000"/>
                  </a:schemeClr>
                </a:solidFill>
              </a:rPr>
              <a:t> </a:t>
            </a:r>
            <a:r>
              <a:rPr lang="nl-NL" b="1" dirty="0" err="1">
                <a:solidFill>
                  <a:schemeClr val="bg1">
                    <a:lumMod val="50000"/>
                  </a:schemeClr>
                </a:solidFill>
              </a:rPr>
              <a:t>bodies</a:t>
            </a:r>
            <a:endParaRPr lang="tr-TR" b="1" dirty="0">
              <a:solidFill>
                <a:schemeClr val="bg1">
                  <a:lumMod val="50000"/>
                </a:schemeClr>
              </a:solidFill>
            </a:endParaRPr>
          </a:p>
        </p:txBody>
      </p:sp>
      <p:grpSp>
        <p:nvGrpSpPr>
          <p:cNvPr id="18" name="Groep 17">
            <a:extLst>
              <a:ext uri="{FF2B5EF4-FFF2-40B4-BE49-F238E27FC236}">
                <a16:creationId xmlns:a16="http://schemas.microsoft.com/office/drawing/2014/main" id="{141F165B-ECB4-4F6A-87F3-A07A37631CA8}"/>
              </a:ext>
            </a:extLst>
          </p:cNvPr>
          <p:cNvGrpSpPr/>
          <p:nvPr/>
        </p:nvGrpSpPr>
        <p:grpSpPr>
          <a:xfrm>
            <a:off x="536246" y="3846846"/>
            <a:ext cx="2675111" cy="429768"/>
            <a:chOff x="536246" y="3846846"/>
            <a:chExt cx="2675111" cy="429768"/>
          </a:xfrm>
        </p:grpSpPr>
        <p:cxnSp>
          <p:nvCxnSpPr>
            <p:cNvPr id="19" name="Rechte verbindingslijn met pijl 18">
              <a:extLst>
                <a:ext uri="{FF2B5EF4-FFF2-40B4-BE49-F238E27FC236}">
                  <a16:creationId xmlns:a16="http://schemas.microsoft.com/office/drawing/2014/main" id="{36765D83-CD67-424D-B154-2D43E68C65C9}"/>
                </a:ext>
              </a:extLst>
            </p:cNvPr>
            <p:cNvCxnSpPr>
              <a:cxnSpLocks/>
              <a:endCxn id="21" idx="3"/>
            </p:cNvCxnSpPr>
            <p:nvPr/>
          </p:nvCxnSpPr>
          <p:spPr>
            <a:xfrm flipH="1" flipV="1">
              <a:off x="1850914" y="4061730"/>
              <a:ext cx="1360443" cy="3"/>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1" name="Rechthoek 20">
              <a:extLst>
                <a:ext uri="{FF2B5EF4-FFF2-40B4-BE49-F238E27FC236}">
                  <a16:creationId xmlns:a16="http://schemas.microsoft.com/office/drawing/2014/main" id="{D384FEAE-4FFD-4329-B8D0-6F2FCA7F1C43}"/>
                </a:ext>
              </a:extLst>
            </p:cNvPr>
            <p:cNvSpPr/>
            <p:nvPr/>
          </p:nvSpPr>
          <p:spPr>
            <a:xfrm>
              <a:off x="536246" y="3846846"/>
              <a:ext cx="1314668" cy="42976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err="1">
                  <a:solidFill>
                    <a:schemeClr val="tx1"/>
                  </a:solidFill>
                </a:rPr>
                <a:t>Admissability</a:t>
              </a:r>
              <a:endParaRPr lang="nl-BE" sz="1400" dirty="0">
                <a:solidFill>
                  <a:schemeClr val="tx1"/>
                </a:solidFill>
              </a:endParaRPr>
            </a:p>
          </p:txBody>
        </p:sp>
      </p:grpSp>
      <p:grpSp>
        <p:nvGrpSpPr>
          <p:cNvPr id="22" name="Groep 21">
            <a:extLst>
              <a:ext uri="{FF2B5EF4-FFF2-40B4-BE49-F238E27FC236}">
                <a16:creationId xmlns:a16="http://schemas.microsoft.com/office/drawing/2014/main" id="{54AF41C1-E45B-4B97-99A1-2B1AA0113F13}"/>
              </a:ext>
            </a:extLst>
          </p:cNvPr>
          <p:cNvGrpSpPr/>
          <p:nvPr/>
        </p:nvGrpSpPr>
        <p:grpSpPr>
          <a:xfrm>
            <a:off x="8980644" y="3835070"/>
            <a:ext cx="2261980" cy="429768"/>
            <a:chOff x="8980644" y="3835070"/>
            <a:chExt cx="2261980" cy="429768"/>
          </a:xfrm>
        </p:grpSpPr>
        <p:sp>
          <p:nvSpPr>
            <p:cNvPr id="23" name="Rechthoek 22">
              <a:extLst>
                <a:ext uri="{FF2B5EF4-FFF2-40B4-BE49-F238E27FC236}">
                  <a16:creationId xmlns:a16="http://schemas.microsoft.com/office/drawing/2014/main" id="{F5B5465C-E451-4293-8C05-E13674A46C6A}"/>
                </a:ext>
              </a:extLst>
            </p:cNvPr>
            <p:cNvSpPr/>
            <p:nvPr/>
          </p:nvSpPr>
          <p:spPr>
            <a:xfrm>
              <a:off x="9927956" y="3835070"/>
              <a:ext cx="1314668" cy="42976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err="1">
                  <a:solidFill>
                    <a:schemeClr val="tx1"/>
                  </a:solidFill>
                </a:rPr>
                <a:t>Admissability</a:t>
              </a:r>
              <a:endParaRPr lang="nl-BE" sz="1400" dirty="0">
                <a:solidFill>
                  <a:schemeClr val="tx1"/>
                </a:solidFill>
              </a:endParaRPr>
            </a:p>
          </p:txBody>
        </p:sp>
        <p:cxnSp>
          <p:nvCxnSpPr>
            <p:cNvPr id="25" name="Rechte verbindingslijn met pijl 24">
              <a:extLst>
                <a:ext uri="{FF2B5EF4-FFF2-40B4-BE49-F238E27FC236}">
                  <a16:creationId xmlns:a16="http://schemas.microsoft.com/office/drawing/2014/main" id="{85CDDBAE-F60D-4DD9-BF7C-8BF13C20F7FF}"/>
                </a:ext>
              </a:extLst>
            </p:cNvPr>
            <p:cNvCxnSpPr>
              <a:cxnSpLocks/>
              <a:stCxn id="23" idx="1"/>
            </p:cNvCxnSpPr>
            <p:nvPr/>
          </p:nvCxnSpPr>
          <p:spPr>
            <a:xfrm flipH="1">
              <a:off x="8980644" y="4049954"/>
              <a:ext cx="947312" cy="11777"/>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grpSp>
        <p:nvGrpSpPr>
          <p:cNvPr id="11" name="Groep 10">
            <a:extLst>
              <a:ext uri="{FF2B5EF4-FFF2-40B4-BE49-F238E27FC236}">
                <a16:creationId xmlns:a16="http://schemas.microsoft.com/office/drawing/2014/main" id="{A6A75A66-78CE-4C93-BF73-1440FC0BBCB5}"/>
              </a:ext>
            </a:extLst>
          </p:cNvPr>
          <p:cNvGrpSpPr/>
          <p:nvPr/>
        </p:nvGrpSpPr>
        <p:grpSpPr>
          <a:xfrm>
            <a:off x="1193580" y="4264838"/>
            <a:ext cx="9391710" cy="787091"/>
            <a:chOff x="1193580" y="4264838"/>
            <a:chExt cx="9391710" cy="787091"/>
          </a:xfrm>
        </p:grpSpPr>
        <p:cxnSp>
          <p:nvCxnSpPr>
            <p:cNvPr id="32" name="Verbindingslijn: gebogen 31">
              <a:extLst>
                <a:ext uri="{FF2B5EF4-FFF2-40B4-BE49-F238E27FC236}">
                  <a16:creationId xmlns:a16="http://schemas.microsoft.com/office/drawing/2014/main" id="{6E3E4A54-45ED-40CE-B542-C85AC91089C5}"/>
                </a:ext>
              </a:extLst>
            </p:cNvPr>
            <p:cNvCxnSpPr>
              <a:cxnSpLocks/>
              <a:stCxn id="23" idx="2"/>
              <a:endCxn id="21" idx="2"/>
            </p:cNvCxnSpPr>
            <p:nvPr/>
          </p:nvCxnSpPr>
          <p:spPr>
            <a:xfrm rot="5400000">
              <a:off x="5883547" y="-425129"/>
              <a:ext cx="11776" cy="9391710"/>
            </a:xfrm>
            <a:prstGeom prst="bentConnector3">
              <a:avLst>
                <a:gd name="adj1" fmla="val 5199856"/>
              </a:avLst>
            </a:prstGeom>
            <a:ln>
              <a:solidFill>
                <a:schemeClr val="tx1"/>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33" name="Rechthoek 32">
              <a:extLst>
                <a:ext uri="{FF2B5EF4-FFF2-40B4-BE49-F238E27FC236}">
                  <a16:creationId xmlns:a16="http://schemas.microsoft.com/office/drawing/2014/main" id="{38054D81-1437-4B91-A166-C153C42153DB}"/>
                </a:ext>
              </a:extLst>
            </p:cNvPr>
            <p:cNvSpPr/>
            <p:nvPr/>
          </p:nvSpPr>
          <p:spPr>
            <a:xfrm>
              <a:off x="6468938" y="4598604"/>
              <a:ext cx="1425845" cy="453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Supreme</a:t>
              </a:r>
              <a:r>
                <a:rPr lang="nl-NL" dirty="0"/>
                <a:t> Court</a:t>
              </a:r>
              <a:endParaRPr lang="nl-BE" dirty="0"/>
            </a:p>
          </p:txBody>
        </p:sp>
        <p:sp>
          <p:nvSpPr>
            <p:cNvPr id="34" name="Rechthoek 33">
              <a:extLst>
                <a:ext uri="{FF2B5EF4-FFF2-40B4-BE49-F238E27FC236}">
                  <a16:creationId xmlns:a16="http://schemas.microsoft.com/office/drawing/2014/main" id="{AB644E61-D0D9-463A-A118-213F28607B78}"/>
                </a:ext>
              </a:extLst>
            </p:cNvPr>
            <p:cNvSpPr/>
            <p:nvPr/>
          </p:nvSpPr>
          <p:spPr>
            <a:xfrm>
              <a:off x="4297217" y="4578251"/>
              <a:ext cx="1425845" cy="453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Cassation</a:t>
              </a:r>
              <a:endParaRPr lang="nl-BE" dirty="0"/>
            </a:p>
          </p:txBody>
        </p:sp>
        <p:sp>
          <p:nvSpPr>
            <p:cNvPr id="35" name="Rechthoek 34">
              <a:extLst>
                <a:ext uri="{FF2B5EF4-FFF2-40B4-BE49-F238E27FC236}">
                  <a16:creationId xmlns:a16="http://schemas.microsoft.com/office/drawing/2014/main" id="{C69F8CFC-A2A4-4F7D-B48C-7F7BD1089399}"/>
                </a:ext>
              </a:extLst>
            </p:cNvPr>
            <p:cNvSpPr/>
            <p:nvPr/>
          </p:nvSpPr>
          <p:spPr>
            <a:xfrm>
              <a:off x="2731944" y="4551769"/>
              <a:ext cx="835874" cy="4798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solidFill>
                </a:rPr>
                <a:t>Appeal</a:t>
              </a:r>
              <a:endParaRPr lang="nl-BE" sz="1600" dirty="0">
                <a:solidFill>
                  <a:schemeClr val="tx1"/>
                </a:solidFill>
              </a:endParaRPr>
            </a:p>
          </p:txBody>
        </p:sp>
      </p:grpSp>
      <p:sp>
        <p:nvSpPr>
          <p:cNvPr id="36" name="Ovaal 35">
            <a:extLst>
              <a:ext uri="{FF2B5EF4-FFF2-40B4-BE49-F238E27FC236}">
                <a16:creationId xmlns:a16="http://schemas.microsoft.com/office/drawing/2014/main" id="{096D1E07-3027-4AAF-92B4-5971774F4A4D}"/>
              </a:ext>
            </a:extLst>
          </p:cNvPr>
          <p:cNvSpPr>
            <a:spLocks noChangeAspect="1"/>
          </p:cNvSpPr>
          <p:nvPr/>
        </p:nvSpPr>
        <p:spPr>
          <a:xfrm>
            <a:off x="6262621" y="4353305"/>
            <a:ext cx="429768" cy="4297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5</a:t>
            </a:r>
            <a:endParaRPr lang="nl-BE" dirty="0"/>
          </a:p>
        </p:txBody>
      </p:sp>
    </p:spTree>
    <p:extLst>
      <p:ext uri="{BB962C8B-B14F-4D97-AF65-F5344CB8AC3E}">
        <p14:creationId xmlns:p14="http://schemas.microsoft.com/office/powerpoint/2010/main" val="115250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8A21F3B7-B651-4454-8036-DEA86299990B}"/>
              </a:ext>
            </a:extLst>
          </p:cNvPr>
          <p:cNvSpPr/>
          <p:nvPr/>
        </p:nvSpPr>
        <p:spPr>
          <a:xfrm>
            <a:off x="5383078" y="3835070"/>
            <a:ext cx="1425845" cy="453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Complaint</a:t>
            </a:r>
            <a:endParaRPr lang="nl-BE" dirty="0"/>
          </a:p>
        </p:txBody>
      </p:sp>
      <p:grpSp>
        <p:nvGrpSpPr>
          <p:cNvPr id="24" name="Groep 23">
            <a:extLst>
              <a:ext uri="{FF2B5EF4-FFF2-40B4-BE49-F238E27FC236}">
                <a16:creationId xmlns:a16="http://schemas.microsoft.com/office/drawing/2014/main" id="{0FD80921-2131-4CB8-A409-24300FD0AC5B}"/>
              </a:ext>
            </a:extLst>
          </p:cNvPr>
          <p:cNvGrpSpPr/>
          <p:nvPr/>
        </p:nvGrpSpPr>
        <p:grpSpPr>
          <a:xfrm>
            <a:off x="3211357" y="1596267"/>
            <a:ext cx="5769287" cy="4863849"/>
            <a:chOff x="3211357" y="1596267"/>
            <a:chExt cx="5769287" cy="4863849"/>
          </a:xfrm>
        </p:grpSpPr>
        <p:sp>
          <p:nvSpPr>
            <p:cNvPr id="6" name="Rechthoek 5">
              <a:extLst>
                <a:ext uri="{FF2B5EF4-FFF2-40B4-BE49-F238E27FC236}">
                  <a16:creationId xmlns:a16="http://schemas.microsoft.com/office/drawing/2014/main" id="{77191CFC-A350-464B-82AF-E13E70F466C6}"/>
                </a:ext>
              </a:extLst>
            </p:cNvPr>
            <p:cNvSpPr/>
            <p:nvPr/>
          </p:nvSpPr>
          <p:spPr>
            <a:xfrm>
              <a:off x="7554799" y="3767989"/>
              <a:ext cx="1425845" cy="587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National Ombudsman</a:t>
              </a:r>
              <a:endParaRPr lang="nl-BE" dirty="0"/>
            </a:p>
          </p:txBody>
        </p:sp>
        <p:sp>
          <p:nvSpPr>
            <p:cNvPr id="7" name="Rechthoek 6">
              <a:extLst>
                <a:ext uri="{FF2B5EF4-FFF2-40B4-BE49-F238E27FC236}">
                  <a16:creationId xmlns:a16="http://schemas.microsoft.com/office/drawing/2014/main" id="{69A97FB1-642A-4226-B44D-A426337811B1}"/>
                </a:ext>
              </a:extLst>
            </p:cNvPr>
            <p:cNvSpPr/>
            <p:nvPr/>
          </p:nvSpPr>
          <p:spPr>
            <a:xfrm>
              <a:off x="3211357" y="3767991"/>
              <a:ext cx="1425845" cy="587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Bureau VIK</a:t>
              </a:r>
              <a:endParaRPr lang="nl-BE" dirty="0"/>
            </a:p>
          </p:txBody>
        </p:sp>
        <p:sp>
          <p:nvSpPr>
            <p:cNvPr id="8" name="Rechthoek 7">
              <a:extLst>
                <a:ext uri="{FF2B5EF4-FFF2-40B4-BE49-F238E27FC236}">
                  <a16:creationId xmlns:a16="http://schemas.microsoft.com/office/drawing/2014/main" id="{83788D25-A04E-4043-A9B6-DCAA332379E0}"/>
                </a:ext>
              </a:extLst>
            </p:cNvPr>
            <p:cNvSpPr/>
            <p:nvPr/>
          </p:nvSpPr>
          <p:spPr>
            <a:xfrm>
              <a:off x="5383079" y="1596267"/>
              <a:ext cx="1425845" cy="587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Public </a:t>
              </a:r>
              <a:r>
                <a:rPr lang="nl-NL" dirty="0" err="1"/>
                <a:t>Prosecution</a:t>
              </a:r>
              <a:endParaRPr lang="nl-BE" dirty="0"/>
            </a:p>
          </p:txBody>
        </p:sp>
        <p:sp>
          <p:nvSpPr>
            <p:cNvPr id="9" name="Rechthoek 8">
              <a:extLst>
                <a:ext uri="{FF2B5EF4-FFF2-40B4-BE49-F238E27FC236}">
                  <a16:creationId xmlns:a16="http://schemas.microsoft.com/office/drawing/2014/main" id="{A26605EF-0D4B-48CD-B44F-B92ED6E6E87D}"/>
                </a:ext>
              </a:extLst>
            </p:cNvPr>
            <p:cNvSpPr/>
            <p:nvPr/>
          </p:nvSpPr>
          <p:spPr>
            <a:xfrm>
              <a:off x="5383079" y="6006791"/>
              <a:ext cx="1425845" cy="453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Inspectorate</a:t>
              </a:r>
              <a:r>
                <a:rPr lang="nl-NL" dirty="0"/>
                <a:t> S&amp;J</a:t>
              </a:r>
              <a:endParaRPr lang="nl-BE" dirty="0"/>
            </a:p>
          </p:txBody>
        </p:sp>
        <p:cxnSp>
          <p:nvCxnSpPr>
            <p:cNvPr id="10" name="Rechte verbindingslijn met pijl 9">
              <a:extLst>
                <a:ext uri="{FF2B5EF4-FFF2-40B4-BE49-F238E27FC236}">
                  <a16:creationId xmlns:a16="http://schemas.microsoft.com/office/drawing/2014/main" id="{6745A75F-A85E-4CB3-8953-ED38DAB63FA5}"/>
                </a:ext>
              </a:extLst>
            </p:cNvPr>
            <p:cNvCxnSpPr>
              <a:cxnSpLocks/>
              <a:stCxn id="8" idx="2"/>
            </p:cNvCxnSpPr>
            <p:nvPr/>
          </p:nvCxnSpPr>
          <p:spPr>
            <a:xfrm>
              <a:off x="6096002" y="2183750"/>
              <a:ext cx="0" cy="1651320"/>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CEEA3FD3-B03A-4A22-AE11-89C8098B097B}"/>
                </a:ext>
              </a:extLst>
            </p:cNvPr>
            <p:cNvCxnSpPr>
              <a:cxnSpLocks/>
              <a:stCxn id="6" idx="1"/>
              <a:endCxn id="4" idx="3"/>
            </p:cNvCxnSpPr>
            <p:nvPr/>
          </p:nvCxnSpPr>
          <p:spPr>
            <a:xfrm flipH="1">
              <a:off x="6808923" y="4061731"/>
              <a:ext cx="745876" cy="2"/>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a:extLst>
                <a:ext uri="{FF2B5EF4-FFF2-40B4-BE49-F238E27FC236}">
                  <a16:creationId xmlns:a16="http://schemas.microsoft.com/office/drawing/2014/main" id="{0C484658-3DDC-48D6-A470-143585A5E492}"/>
                </a:ext>
              </a:extLst>
            </p:cNvPr>
            <p:cNvCxnSpPr>
              <a:cxnSpLocks/>
              <a:stCxn id="4" idx="2"/>
              <a:endCxn id="9" idx="0"/>
            </p:cNvCxnSpPr>
            <p:nvPr/>
          </p:nvCxnSpPr>
          <p:spPr>
            <a:xfrm>
              <a:off x="6096001" y="4288395"/>
              <a:ext cx="1" cy="1718396"/>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a:extLst>
                <a:ext uri="{FF2B5EF4-FFF2-40B4-BE49-F238E27FC236}">
                  <a16:creationId xmlns:a16="http://schemas.microsoft.com/office/drawing/2014/main" id="{81F521E4-88F9-40A2-AF29-D19A3B1FB2C6}"/>
                </a:ext>
              </a:extLst>
            </p:cNvPr>
            <p:cNvCxnSpPr>
              <a:cxnSpLocks/>
              <a:stCxn id="4" idx="1"/>
              <a:endCxn id="7" idx="3"/>
            </p:cNvCxnSpPr>
            <p:nvPr/>
          </p:nvCxnSpPr>
          <p:spPr>
            <a:xfrm flipH="1">
              <a:off x="4637202" y="4061733"/>
              <a:ext cx="745876" cy="0"/>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grpSp>
        <p:nvGrpSpPr>
          <p:cNvPr id="5" name="Groep 4">
            <a:extLst>
              <a:ext uri="{FF2B5EF4-FFF2-40B4-BE49-F238E27FC236}">
                <a16:creationId xmlns:a16="http://schemas.microsoft.com/office/drawing/2014/main" id="{0ED9DC79-63D0-4A17-8338-51D414D351DC}"/>
              </a:ext>
            </a:extLst>
          </p:cNvPr>
          <p:cNvGrpSpPr/>
          <p:nvPr/>
        </p:nvGrpSpPr>
        <p:grpSpPr>
          <a:xfrm>
            <a:off x="536246" y="3846846"/>
            <a:ext cx="2675111" cy="1862417"/>
            <a:chOff x="536246" y="3846846"/>
            <a:chExt cx="2675111" cy="1862417"/>
          </a:xfrm>
        </p:grpSpPr>
        <p:grpSp>
          <p:nvGrpSpPr>
            <p:cNvPr id="51" name="Groep 50">
              <a:extLst>
                <a:ext uri="{FF2B5EF4-FFF2-40B4-BE49-F238E27FC236}">
                  <a16:creationId xmlns:a16="http://schemas.microsoft.com/office/drawing/2014/main" id="{8DB1AAFA-C7DF-41D7-AF49-CA3296AA46CB}"/>
                </a:ext>
              </a:extLst>
            </p:cNvPr>
            <p:cNvGrpSpPr/>
            <p:nvPr/>
          </p:nvGrpSpPr>
          <p:grpSpPr>
            <a:xfrm>
              <a:off x="1282123" y="4785240"/>
              <a:ext cx="1425845" cy="924023"/>
              <a:chOff x="1282123" y="4785240"/>
              <a:chExt cx="1425845" cy="924023"/>
            </a:xfrm>
          </p:grpSpPr>
          <p:sp>
            <p:nvSpPr>
              <p:cNvPr id="25" name="Rechthoek 24">
                <a:extLst>
                  <a:ext uri="{FF2B5EF4-FFF2-40B4-BE49-F238E27FC236}">
                    <a16:creationId xmlns:a16="http://schemas.microsoft.com/office/drawing/2014/main" id="{9746B002-F88C-47C2-9254-E1E1FC56D92A}"/>
                  </a:ext>
                </a:extLst>
              </p:cNvPr>
              <p:cNvSpPr/>
              <p:nvPr/>
            </p:nvSpPr>
            <p:spPr>
              <a:xfrm>
                <a:off x="1282123" y="5121780"/>
                <a:ext cx="1425845" cy="587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Disciplinary</a:t>
                </a:r>
                <a:r>
                  <a:rPr lang="nl-NL" dirty="0"/>
                  <a:t> </a:t>
                </a:r>
                <a:r>
                  <a:rPr lang="nl-NL" dirty="0" err="1"/>
                  <a:t>Authority</a:t>
                </a:r>
                <a:endParaRPr lang="nl-BE" dirty="0"/>
              </a:p>
            </p:txBody>
          </p:sp>
          <p:cxnSp>
            <p:nvCxnSpPr>
              <p:cNvPr id="27" name="Rechte verbindingslijn met pijl 26">
                <a:extLst>
                  <a:ext uri="{FF2B5EF4-FFF2-40B4-BE49-F238E27FC236}">
                    <a16:creationId xmlns:a16="http://schemas.microsoft.com/office/drawing/2014/main" id="{91309C04-4D4E-4344-93C4-9BB82825D151}"/>
                  </a:ext>
                </a:extLst>
              </p:cNvPr>
              <p:cNvCxnSpPr>
                <a:cxnSpLocks/>
                <a:stCxn id="15" idx="2"/>
                <a:endCxn id="25" idx="0"/>
              </p:cNvCxnSpPr>
              <p:nvPr/>
            </p:nvCxnSpPr>
            <p:spPr>
              <a:xfrm>
                <a:off x="1995046" y="4785240"/>
                <a:ext cx="0" cy="336540"/>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grpSp>
          <p:nvGrpSpPr>
            <p:cNvPr id="65" name="Groep 64">
              <a:extLst>
                <a:ext uri="{FF2B5EF4-FFF2-40B4-BE49-F238E27FC236}">
                  <a16:creationId xmlns:a16="http://schemas.microsoft.com/office/drawing/2014/main" id="{B724531C-E3F4-4612-B970-4B0CEA731753}"/>
                </a:ext>
              </a:extLst>
            </p:cNvPr>
            <p:cNvGrpSpPr/>
            <p:nvPr/>
          </p:nvGrpSpPr>
          <p:grpSpPr>
            <a:xfrm>
              <a:off x="536246" y="3846846"/>
              <a:ext cx="2675111" cy="429768"/>
              <a:chOff x="536246" y="3846846"/>
              <a:chExt cx="2675111" cy="429768"/>
            </a:xfrm>
          </p:grpSpPr>
          <p:cxnSp>
            <p:nvCxnSpPr>
              <p:cNvPr id="22" name="Rechte verbindingslijn met pijl 21">
                <a:extLst>
                  <a:ext uri="{FF2B5EF4-FFF2-40B4-BE49-F238E27FC236}">
                    <a16:creationId xmlns:a16="http://schemas.microsoft.com/office/drawing/2014/main" id="{1A3FFEB1-C968-49C9-9BEE-46990D074A04}"/>
                  </a:ext>
                </a:extLst>
              </p:cNvPr>
              <p:cNvCxnSpPr>
                <a:cxnSpLocks/>
                <a:stCxn id="7" idx="1"/>
                <a:endCxn id="55" idx="3"/>
              </p:cNvCxnSpPr>
              <p:nvPr/>
            </p:nvCxnSpPr>
            <p:spPr>
              <a:xfrm flipH="1" flipV="1">
                <a:off x="1850914" y="4061730"/>
                <a:ext cx="1360443" cy="3"/>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55" name="Rechthoek 54">
                <a:extLst>
                  <a:ext uri="{FF2B5EF4-FFF2-40B4-BE49-F238E27FC236}">
                    <a16:creationId xmlns:a16="http://schemas.microsoft.com/office/drawing/2014/main" id="{81944838-C41A-47E6-8400-952A83B6048A}"/>
                  </a:ext>
                </a:extLst>
              </p:cNvPr>
              <p:cNvSpPr/>
              <p:nvPr/>
            </p:nvSpPr>
            <p:spPr>
              <a:xfrm>
                <a:off x="536246" y="3846846"/>
                <a:ext cx="1314668" cy="42976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err="1">
                    <a:solidFill>
                      <a:schemeClr val="tx1"/>
                    </a:solidFill>
                  </a:rPr>
                  <a:t>Admissability</a:t>
                </a:r>
                <a:endParaRPr lang="nl-BE" sz="1400" dirty="0">
                  <a:solidFill>
                    <a:schemeClr val="tx1"/>
                  </a:solidFill>
                </a:endParaRPr>
              </a:p>
            </p:txBody>
          </p:sp>
        </p:grpSp>
        <p:grpSp>
          <p:nvGrpSpPr>
            <p:cNvPr id="67" name="Groep 66">
              <a:extLst>
                <a:ext uri="{FF2B5EF4-FFF2-40B4-BE49-F238E27FC236}">
                  <a16:creationId xmlns:a16="http://schemas.microsoft.com/office/drawing/2014/main" id="{388FE8B5-9D6A-46A0-99D4-26BB6F188111}"/>
                </a:ext>
              </a:extLst>
            </p:cNvPr>
            <p:cNvGrpSpPr/>
            <p:nvPr/>
          </p:nvGrpSpPr>
          <p:grpSpPr>
            <a:xfrm>
              <a:off x="1193580" y="4276614"/>
              <a:ext cx="1458800" cy="508626"/>
              <a:chOff x="1193580" y="4276614"/>
              <a:chExt cx="1458800" cy="508626"/>
            </a:xfrm>
          </p:grpSpPr>
          <p:sp>
            <p:nvSpPr>
              <p:cNvPr id="15" name="Rechthoek 14">
                <a:extLst>
                  <a:ext uri="{FF2B5EF4-FFF2-40B4-BE49-F238E27FC236}">
                    <a16:creationId xmlns:a16="http://schemas.microsoft.com/office/drawing/2014/main" id="{7682AD0E-1670-485C-BE77-8CD62AC4AEE7}"/>
                  </a:ext>
                </a:extLst>
              </p:cNvPr>
              <p:cNvSpPr/>
              <p:nvPr/>
            </p:nvSpPr>
            <p:spPr>
              <a:xfrm>
                <a:off x="1337712" y="4355472"/>
                <a:ext cx="1314668" cy="42976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err="1">
                    <a:solidFill>
                      <a:schemeClr val="tx1"/>
                    </a:solidFill>
                  </a:rPr>
                  <a:t>Disciplinary</a:t>
                </a:r>
                <a:r>
                  <a:rPr lang="nl-NL" sz="1400" dirty="0">
                    <a:solidFill>
                      <a:schemeClr val="tx1"/>
                    </a:solidFill>
                  </a:rPr>
                  <a:t> case</a:t>
                </a:r>
                <a:endParaRPr lang="nl-BE" sz="1400" dirty="0">
                  <a:solidFill>
                    <a:schemeClr val="tx1"/>
                  </a:solidFill>
                </a:endParaRPr>
              </a:p>
            </p:txBody>
          </p:sp>
          <p:cxnSp>
            <p:nvCxnSpPr>
              <p:cNvPr id="57" name="Verbindingslijn: gebogen 56">
                <a:extLst>
                  <a:ext uri="{FF2B5EF4-FFF2-40B4-BE49-F238E27FC236}">
                    <a16:creationId xmlns:a16="http://schemas.microsoft.com/office/drawing/2014/main" id="{B45E0771-FFB0-4D52-9AA5-7A4999BBEE23}"/>
                  </a:ext>
                </a:extLst>
              </p:cNvPr>
              <p:cNvCxnSpPr>
                <a:cxnSpLocks/>
                <a:stCxn id="15" idx="1"/>
                <a:endCxn id="55" idx="2"/>
              </p:cNvCxnSpPr>
              <p:nvPr/>
            </p:nvCxnSpPr>
            <p:spPr>
              <a:xfrm rot="10800000">
                <a:off x="1193580" y="4276614"/>
                <a:ext cx="144132" cy="293742"/>
              </a:xfrm>
              <a:prstGeom prst="bentConnector2">
                <a:avLst/>
              </a:prstGeom>
              <a:ln>
                <a:solidFill>
                  <a:schemeClr val="tx1"/>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grpSp>
      <p:grpSp>
        <p:nvGrpSpPr>
          <p:cNvPr id="52" name="Groep 51">
            <a:extLst>
              <a:ext uri="{FF2B5EF4-FFF2-40B4-BE49-F238E27FC236}">
                <a16:creationId xmlns:a16="http://schemas.microsoft.com/office/drawing/2014/main" id="{82404E3F-0E61-496B-8A67-932B9059A570}"/>
              </a:ext>
            </a:extLst>
          </p:cNvPr>
          <p:cNvGrpSpPr/>
          <p:nvPr/>
        </p:nvGrpSpPr>
        <p:grpSpPr>
          <a:xfrm>
            <a:off x="1282122" y="5709263"/>
            <a:ext cx="1425845" cy="949310"/>
            <a:chOff x="1282122" y="5709263"/>
            <a:chExt cx="1425845" cy="949310"/>
          </a:xfrm>
        </p:grpSpPr>
        <p:sp>
          <p:nvSpPr>
            <p:cNvPr id="30" name="Rechthoek 29">
              <a:extLst>
                <a:ext uri="{FF2B5EF4-FFF2-40B4-BE49-F238E27FC236}">
                  <a16:creationId xmlns:a16="http://schemas.microsoft.com/office/drawing/2014/main" id="{A7956D41-650F-409B-B639-63D437C4303E}"/>
                </a:ext>
              </a:extLst>
            </p:cNvPr>
            <p:cNvSpPr/>
            <p:nvPr/>
          </p:nvSpPr>
          <p:spPr>
            <a:xfrm>
              <a:off x="1282122" y="6071090"/>
              <a:ext cx="1425845" cy="587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Independent</a:t>
              </a:r>
            </a:p>
            <a:p>
              <a:pPr algn="ctr"/>
              <a:r>
                <a:rPr lang="nl-NL" dirty="0" err="1"/>
                <a:t>Committee</a:t>
              </a:r>
              <a:endParaRPr lang="nl-BE" dirty="0"/>
            </a:p>
          </p:txBody>
        </p:sp>
        <p:cxnSp>
          <p:nvCxnSpPr>
            <p:cNvPr id="32" name="Rechte verbindingslijn met pijl 31">
              <a:extLst>
                <a:ext uri="{FF2B5EF4-FFF2-40B4-BE49-F238E27FC236}">
                  <a16:creationId xmlns:a16="http://schemas.microsoft.com/office/drawing/2014/main" id="{0E6B6102-3A67-4461-AE11-EA6558B8A255}"/>
                </a:ext>
              </a:extLst>
            </p:cNvPr>
            <p:cNvCxnSpPr>
              <a:cxnSpLocks/>
              <a:stCxn id="25" idx="2"/>
              <a:endCxn id="30" idx="0"/>
            </p:cNvCxnSpPr>
            <p:nvPr/>
          </p:nvCxnSpPr>
          <p:spPr>
            <a:xfrm flipH="1">
              <a:off x="1995045" y="5709263"/>
              <a:ext cx="1" cy="361827"/>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13" name="Ovaal 12">
            <a:hlinkClick r:id="rId2" action="ppaction://hlinksldjump"/>
            <a:extLst>
              <a:ext uri="{FF2B5EF4-FFF2-40B4-BE49-F238E27FC236}">
                <a16:creationId xmlns:a16="http://schemas.microsoft.com/office/drawing/2014/main" id="{7D4940C7-D810-4CCF-A93A-5E02F17BB3BB}"/>
              </a:ext>
            </a:extLst>
          </p:cNvPr>
          <p:cNvSpPr>
            <a:spLocks noChangeAspect="1"/>
          </p:cNvSpPr>
          <p:nvPr/>
        </p:nvSpPr>
        <p:spPr>
          <a:xfrm>
            <a:off x="978696" y="5856206"/>
            <a:ext cx="429768" cy="4297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6</a:t>
            </a:r>
            <a:endParaRPr lang="nl-BE" dirty="0"/>
          </a:p>
        </p:txBody>
      </p:sp>
      <p:sp>
        <p:nvSpPr>
          <p:cNvPr id="42" name="Başlık 1">
            <a:extLst>
              <a:ext uri="{FF2B5EF4-FFF2-40B4-BE49-F238E27FC236}">
                <a16:creationId xmlns:a16="http://schemas.microsoft.com/office/drawing/2014/main" id="{0B35352E-0BEC-4F3E-A4FE-67390191074A}"/>
              </a:ext>
            </a:extLst>
          </p:cNvPr>
          <p:cNvSpPr>
            <a:spLocks noGrp="1"/>
          </p:cNvSpPr>
          <p:nvPr>
            <p:ph type="title"/>
          </p:nvPr>
        </p:nvSpPr>
        <p:spPr>
          <a:xfrm>
            <a:off x="838200" y="365125"/>
            <a:ext cx="10515600" cy="1325563"/>
          </a:xfrm>
        </p:spPr>
        <p:txBody>
          <a:bodyPr>
            <a:noAutofit/>
          </a:bodyPr>
          <a:lstStyle/>
          <a:p>
            <a:pPr algn="ctr"/>
            <a:r>
              <a:rPr lang="nl-NL" b="1" dirty="0">
                <a:solidFill>
                  <a:schemeClr val="bg1">
                    <a:lumMod val="50000"/>
                  </a:schemeClr>
                </a:solidFill>
              </a:rPr>
              <a:t>3. </a:t>
            </a:r>
            <a:r>
              <a:rPr lang="nl-NL" b="1" dirty="0" err="1">
                <a:solidFill>
                  <a:schemeClr val="bg1">
                    <a:lumMod val="50000"/>
                  </a:schemeClr>
                </a:solidFill>
              </a:rPr>
              <a:t>Additional</a:t>
            </a:r>
            <a:r>
              <a:rPr lang="nl-NL" b="1" dirty="0">
                <a:solidFill>
                  <a:schemeClr val="bg1">
                    <a:lumMod val="50000"/>
                  </a:schemeClr>
                </a:solidFill>
              </a:rPr>
              <a:t> </a:t>
            </a:r>
            <a:r>
              <a:rPr lang="nl-NL" b="1" dirty="0" err="1">
                <a:solidFill>
                  <a:schemeClr val="bg1">
                    <a:lumMod val="50000"/>
                  </a:schemeClr>
                </a:solidFill>
              </a:rPr>
              <a:t>bodies</a:t>
            </a:r>
            <a:endParaRPr lang="tr-TR" b="1" dirty="0">
              <a:solidFill>
                <a:schemeClr val="bg1">
                  <a:lumMod val="50000"/>
                </a:schemeClr>
              </a:solidFill>
            </a:endParaRPr>
          </a:p>
        </p:txBody>
      </p:sp>
    </p:spTree>
    <p:extLst>
      <p:ext uri="{BB962C8B-B14F-4D97-AF65-F5344CB8AC3E}">
        <p14:creationId xmlns:p14="http://schemas.microsoft.com/office/powerpoint/2010/main" val="164694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27" presetClass="emph" presetSubtype="0" fill="remove" grpId="0" nodeType="clickEffect">
                                  <p:stCondLst>
                                    <p:cond delay="0"/>
                                  </p:stCondLst>
                                  <p:childTnLst>
                                    <p:animClr clrSpc="rgb" dir="cw">
                                      <p:cBhvr override="childStyle">
                                        <p:cTn id="19" dur="250" autoRev="1" fill="remove"/>
                                        <p:tgtEl>
                                          <p:spTgt spid="13"/>
                                        </p:tgtEl>
                                        <p:attrNameLst>
                                          <p:attrName>style.color</p:attrName>
                                        </p:attrNameLst>
                                      </p:cBhvr>
                                      <p:to>
                                        <a:schemeClr val="bg1"/>
                                      </p:to>
                                    </p:animClr>
                                    <p:animClr clrSpc="rgb" dir="cw">
                                      <p:cBhvr>
                                        <p:cTn id="20" dur="250" autoRev="1" fill="remove"/>
                                        <p:tgtEl>
                                          <p:spTgt spid="13"/>
                                        </p:tgtEl>
                                        <p:attrNameLst>
                                          <p:attrName>fillcolor</p:attrName>
                                        </p:attrNameLst>
                                      </p:cBhvr>
                                      <p:to>
                                        <a:schemeClr val="bg1"/>
                                      </p:to>
                                    </p:animClr>
                                    <p:set>
                                      <p:cBhvr>
                                        <p:cTn id="21" dur="250" autoRev="1" fill="remove"/>
                                        <p:tgtEl>
                                          <p:spTgt spid="13"/>
                                        </p:tgtEl>
                                        <p:attrNameLst>
                                          <p:attrName>fill.type</p:attrName>
                                        </p:attrNameLst>
                                      </p:cBhvr>
                                      <p:to>
                                        <p:strVal val="solid"/>
                                      </p:to>
                                    </p:set>
                                    <p:set>
                                      <p:cBhvr>
                                        <p:cTn id="22" dur="250" autoRev="1" fill="remove"/>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8A21F3B7-B651-4454-8036-DEA86299990B}"/>
              </a:ext>
            </a:extLst>
          </p:cNvPr>
          <p:cNvSpPr/>
          <p:nvPr/>
        </p:nvSpPr>
        <p:spPr>
          <a:xfrm>
            <a:off x="5383078" y="3835070"/>
            <a:ext cx="1425845" cy="453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Complaint</a:t>
            </a:r>
            <a:endParaRPr lang="nl-BE" dirty="0"/>
          </a:p>
        </p:txBody>
      </p:sp>
      <p:grpSp>
        <p:nvGrpSpPr>
          <p:cNvPr id="24" name="Groep 23">
            <a:extLst>
              <a:ext uri="{FF2B5EF4-FFF2-40B4-BE49-F238E27FC236}">
                <a16:creationId xmlns:a16="http://schemas.microsoft.com/office/drawing/2014/main" id="{0FD80921-2131-4CB8-A409-24300FD0AC5B}"/>
              </a:ext>
            </a:extLst>
          </p:cNvPr>
          <p:cNvGrpSpPr/>
          <p:nvPr/>
        </p:nvGrpSpPr>
        <p:grpSpPr>
          <a:xfrm>
            <a:off x="3211357" y="1596267"/>
            <a:ext cx="5769287" cy="4863849"/>
            <a:chOff x="3211357" y="1596267"/>
            <a:chExt cx="5769287" cy="4863849"/>
          </a:xfrm>
        </p:grpSpPr>
        <p:sp>
          <p:nvSpPr>
            <p:cNvPr id="6" name="Rechthoek 5">
              <a:extLst>
                <a:ext uri="{FF2B5EF4-FFF2-40B4-BE49-F238E27FC236}">
                  <a16:creationId xmlns:a16="http://schemas.microsoft.com/office/drawing/2014/main" id="{77191CFC-A350-464B-82AF-E13E70F466C6}"/>
                </a:ext>
              </a:extLst>
            </p:cNvPr>
            <p:cNvSpPr/>
            <p:nvPr/>
          </p:nvSpPr>
          <p:spPr>
            <a:xfrm>
              <a:off x="7554799" y="3767989"/>
              <a:ext cx="1425845" cy="587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National Ombudsman</a:t>
              </a:r>
              <a:endParaRPr lang="nl-BE" dirty="0"/>
            </a:p>
          </p:txBody>
        </p:sp>
        <p:sp>
          <p:nvSpPr>
            <p:cNvPr id="7" name="Rechthoek 6">
              <a:extLst>
                <a:ext uri="{FF2B5EF4-FFF2-40B4-BE49-F238E27FC236}">
                  <a16:creationId xmlns:a16="http://schemas.microsoft.com/office/drawing/2014/main" id="{69A97FB1-642A-4226-B44D-A426337811B1}"/>
                </a:ext>
              </a:extLst>
            </p:cNvPr>
            <p:cNvSpPr/>
            <p:nvPr/>
          </p:nvSpPr>
          <p:spPr>
            <a:xfrm>
              <a:off x="3211357" y="3767991"/>
              <a:ext cx="1425845" cy="587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Bureau VIK</a:t>
              </a:r>
              <a:endParaRPr lang="nl-BE" dirty="0"/>
            </a:p>
          </p:txBody>
        </p:sp>
        <p:sp>
          <p:nvSpPr>
            <p:cNvPr id="8" name="Rechthoek 7">
              <a:extLst>
                <a:ext uri="{FF2B5EF4-FFF2-40B4-BE49-F238E27FC236}">
                  <a16:creationId xmlns:a16="http://schemas.microsoft.com/office/drawing/2014/main" id="{83788D25-A04E-4043-A9B6-DCAA332379E0}"/>
                </a:ext>
              </a:extLst>
            </p:cNvPr>
            <p:cNvSpPr/>
            <p:nvPr/>
          </p:nvSpPr>
          <p:spPr>
            <a:xfrm>
              <a:off x="5383079" y="1596267"/>
              <a:ext cx="1425845" cy="587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Public </a:t>
              </a:r>
              <a:r>
                <a:rPr lang="nl-NL" dirty="0" err="1"/>
                <a:t>Prosecution</a:t>
              </a:r>
              <a:endParaRPr lang="nl-BE" dirty="0"/>
            </a:p>
          </p:txBody>
        </p:sp>
        <p:sp>
          <p:nvSpPr>
            <p:cNvPr id="9" name="Rechthoek 8">
              <a:extLst>
                <a:ext uri="{FF2B5EF4-FFF2-40B4-BE49-F238E27FC236}">
                  <a16:creationId xmlns:a16="http://schemas.microsoft.com/office/drawing/2014/main" id="{A26605EF-0D4B-48CD-B44F-B92ED6E6E87D}"/>
                </a:ext>
              </a:extLst>
            </p:cNvPr>
            <p:cNvSpPr/>
            <p:nvPr/>
          </p:nvSpPr>
          <p:spPr>
            <a:xfrm>
              <a:off x="5383079" y="6006791"/>
              <a:ext cx="1425845" cy="453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Inspectorate</a:t>
              </a:r>
              <a:r>
                <a:rPr lang="nl-NL" dirty="0"/>
                <a:t> S&amp;J</a:t>
              </a:r>
              <a:endParaRPr lang="nl-BE" dirty="0"/>
            </a:p>
          </p:txBody>
        </p:sp>
        <p:cxnSp>
          <p:nvCxnSpPr>
            <p:cNvPr id="10" name="Rechte verbindingslijn met pijl 9">
              <a:extLst>
                <a:ext uri="{FF2B5EF4-FFF2-40B4-BE49-F238E27FC236}">
                  <a16:creationId xmlns:a16="http://schemas.microsoft.com/office/drawing/2014/main" id="{6745A75F-A85E-4CB3-8953-ED38DAB63FA5}"/>
                </a:ext>
              </a:extLst>
            </p:cNvPr>
            <p:cNvCxnSpPr>
              <a:cxnSpLocks/>
              <a:stCxn id="8" idx="2"/>
            </p:cNvCxnSpPr>
            <p:nvPr/>
          </p:nvCxnSpPr>
          <p:spPr>
            <a:xfrm>
              <a:off x="6096002" y="2183750"/>
              <a:ext cx="0" cy="1651320"/>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CEEA3FD3-B03A-4A22-AE11-89C8098B097B}"/>
                </a:ext>
              </a:extLst>
            </p:cNvPr>
            <p:cNvCxnSpPr>
              <a:cxnSpLocks/>
              <a:stCxn id="6" idx="1"/>
              <a:endCxn id="4" idx="3"/>
            </p:cNvCxnSpPr>
            <p:nvPr/>
          </p:nvCxnSpPr>
          <p:spPr>
            <a:xfrm flipH="1">
              <a:off x="6808923" y="4061731"/>
              <a:ext cx="745876" cy="2"/>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a:extLst>
                <a:ext uri="{FF2B5EF4-FFF2-40B4-BE49-F238E27FC236}">
                  <a16:creationId xmlns:a16="http://schemas.microsoft.com/office/drawing/2014/main" id="{0C484658-3DDC-48D6-A470-143585A5E492}"/>
                </a:ext>
              </a:extLst>
            </p:cNvPr>
            <p:cNvCxnSpPr>
              <a:cxnSpLocks/>
              <a:stCxn id="4" idx="2"/>
              <a:endCxn id="9" idx="0"/>
            </p:cNvCxnSpPr>
            <p:nvPr/>
          </p:nvCxnSpPr>
          <p:spPr>
            <a:xfrm>
              <a:off x="6096001" y="4288395"/>
              <a:ext cx="1" cy="1718396"/>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a:extLst>
                <a:ext uri="{FF2B5EF4-FFF2-40B4-BE49-F238E27FC236}">
                  <a16:creationId xmlns:a16="http://schemas.microsoft.com/office/drawing/2014/main" id="{81F521E4-88F9-40A2-AF29-D19A3B1FB2C6}"/>
                </a:ext>
              </a:extLst>
            </p:cNvPr>
            <p:cNvCxnSpPr>
              <a:cxnSpLocks/>
              <a:stCxn id="4" idx="1"/>
              <a:endCxn id="7" idx="3"/>
            </p:cNvCxnSpPr>
            <p:nvPr/>
          </p:nvCxnSpPr>
          <p:spPr>
            <a:xfrm flipH="1">
              <a:off x="4637202" y="4061733"/>
              <a:ext cx="745876" cy="0"/>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21" name="Başlık 1">
            <a:extLst>
              <a:ext uri="{FF2B5EF4-FFF2-40B4-BE49-F238E27FC236}">
                <a16:creationId xmlns:a16="http://schemas.microsoft.com/office/drawing/2014/main" id="{0CA0CD10-3EB3-4B67-A060-27D250BE761C}"/>
              </a:ext>
            </a:extLst>
          </p:cNvPr>
          <p:cNvSpPr>
            <a:spLocks noGrp="1"/>
          </p:cNvSpPr>
          <p:nvPr>
            <p:ph type="title"/>
          </p:nvPr>
        </p:nvSpPr>
        <p:spPr>
          <a:xfrm>
            <a:off x="838200" y="365125"/>
            <a:ext cx="10515600" cy="1325563"/>
          </a:xfrm>
        </p:spPr>
        <p:txBody>
          <a:bodyPr>
            <a:noAutofit/>
          </a:bodyPr>
          <a:lstStyle/>
          <a:p>
            <a:pPr algn="ctr"/>
            <a:r>
              <a:rPr lang="nl-NL" b="1" dirty="0">
                <a:solidFill>
                  <a:schemeClr val="bg1">
                    <a:lumMod val="50000"/>
                  </a:schemeClr>
                </a:solidFill>
              </a:rPr>
              <a:t>3. </a:t>
            </a:r>
            <a:r>
              <a:rPr lang="nl-NL" b="1" dirty="0" err="1">
                <a:solidFill>
                  <a:schemeClr val="bg1">
                    <a:lumMod val="50000"/>
                  </a:schemeClr>
                </a:solidFill>
              </a:rPr>
              <a:t>Additional</a:t>
            </a:r>
            <a:r>
              <a:rPr lang="nl-NL" b="1" dirty="0">
                <a:solidFill>
                  <a:schemeClr val="bg1">
                    <a:lumMod val="50000"/>
                  </a:schemeClr>
                </a:solidFill>
              </a:rPr>
              <a:t> </a:t>
            </a:r>
            <a:r>
              <a:rPr lang="nl-NL" b="1" dirty="0" err="1">
                <a:solidFill>
                  <a:schemeClr val="bg1">
                    <a:lumMod val="50000"/>
                  </a:schemeClr>
                </a:solidFill>
              </a:rPr>
              <a:t>bodies</a:t>
            </a:r>
            <a:endParaRPr lang="tr-TR" b="1" dirty="0">
              <a:solidFill>
                <a:schemeClr val="bg1">
                  <a:lumMod val="50000"/>
                </a:schemeClr>
              </a:solidFill>
            </a:endParaRPr>
          </a:p>
        </p:txBody>
      </p:sp>
      <p:sp>
        <p:nvSpPr>
          <p:cNvPr id="22" name="Rechthoek 21">
            <a:extLst>
              <a:ext uri="{FF2B5EF4-FFF2-40B4-BE49-F238E27FC236}">
                <a16:creationId xmlns:a16="http://schemas.microsoft.com/office/drawing/2014/main" id="{3D96BD6F-4CF3-4A5E-95AA-21CEBE08252C}"/>
              </a:ext>
            </a:extLst>
          </p:cNvPr>
          <p:cNvSpPr/>
          <p:nvPr/>
        </p:nvSpPr>
        <p:spPr>
          <a:xfrm>
            <a:off x="7554799" y="4652051"/>
            <a:ext cx="1425845" cy="834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College </a:t>
            </a:r>
            <a:r>
              <a:rPr lang="nl-NL" dirty="0" err="1"/>
              <a:t>for</a:t>
            </a:r>
            <a:r>
              <a:rPr lang="nl-NL" dirty="0"/>
              <a:t> Human </a:t>
            </a:r>
            <a:r>
              <a:rPr lang="nl-NL" dirty="0" err="1"/>
              <a:t>Rights</a:t>
            </a:r>
            <a:endParaRPr lang="nl-BE" dirty="0"/>
          </a:p>
        </p:txBody>
      </p:sp>
      <p:cxnSp>
        <p:nvCxnSpPr>
          <p:cNvPr id="23" name="Verbindingslijn: gebogen 22">
            <a:extLst>
              <a:ext uri="{FF2B5EF4-FFF2-40B4-BE49-F238E27FC236}">
                <a16:creationId xmlns:a16="http://schemas.microsoft.com/office/drawing/2014/main" id="{BA5DC57E-AF3F-46FA-BA0B-D7A2D7E79C74}"/>
              </a:ext>
            </a:extLst>
          </p:cNvPr>
          <p:cNvCxnSpPr>
            <a:cxnSpLocks/>
            <a:stCxn id="6" idx="3"/>
            <a:endCxn id="22" idx="3"/>
          </p:cNvCxnSpPr>
          <p:nvPr/>
        </p:nvCxnSpPr>
        <p:spPr>
          <a:xfrm>
            <a:off x="8980644" y="4061731"/>
            <a:ext cx="12700" cy="1007495"/>
          </a:xfrm>
          <a:prstGeom prst="bentConnector3">
            <a:avLst>
              <a:gd name="adj1" fmla="val 3264402"/>
            </a:avLst>
          </a:prstGeom>
          <a:ln w="12700">
            <a:solidFill>
              <a:schemeClr val="tx1"/>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32" name="Ovaal 31">
            <a:hlinkClick r:id="rId2" action="ppaction://hlinksldjump"/>
            <a:extLst>
              <a:ext uri="{FF2B5EF4-FFF2-40B4-BE49-F238E27FC236}">
                <a16:creationId xmlns:a16="http://schemas.microsoft.com/office/drawing/2014/main" id="{484D6519-A23C-40CC-8CA2-E104FE5FC3AE}"/>
              </a:ext>
            </a:extLst>
          </p:cNvPr>
          <p:cNvSpPr>
            <a:spLocks noChangeAspect="1"/>
          </p:cNvSpPr>
          <p:nvPr/>
        </p:nvSpPr>
        <p:spPr>
          <a:xfrm>
            <a:off x="7339915" y="4443939"/>
            <a:ext cx="429768" cy="4297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7</a:t>
            </a:r>
            <a:endParaRPr lang="nl-BE" dirty="0"/>
          </a:p>
        </p:txBody>
      </p:sp>
    </p:spTree>
    <p:extLst>
      <p:ext uri="{BB962C8B-B14F-4D97-AF65-F5344CB8AC3E}">
        <p14:creationId xmlns:p14="http://schemas.microsoft.com/office/powerpoint/2010/main" val="281781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withEffect">
                                  <p:stCondLst>
                                    <p:cond delay="0"/>
                                  </p:stCondLst>
                                  <p:childTnLst>
                                    <p:animClr clrSpc="rgb" dir="cw">
                                      <p:cBhvr override="childStyle">
                                        <p:cTn id="6" dur="250" autoRev="1" fill="remove"/>
                                        <p:tgtEl>
                                          <p:spTgt spid="32"/>
                                        </p:tgtEl>
                                        <p:attrNameLst>
                                          <p:attrName>style.color</p:attrName>
                                        </p:attrNameLst>
                                      </p:cBhvr>
                                      <p:to>
                                        <a:schemeClr val="bg1"/>
                                      </p:to>
                                    </p:animClr>
                                    <p:animClr clrSpc="rgb" dir="cw">
                                      <p:cBhvr>
                                        <p:cTn id="7" dur="250" autoRev="1" fill="remove"/>
                                        <p:tgtEl>
                                          <p:spTgt spid="32"/>
                                        </p:tgtEl>
                                        <p:attrNameLst>
                                          <p:attrName>fillcolor</p:attrName>
                                        </p:attrNameLst>
                                      </p:cBhvr>
                                      <p:to>
                                        <a:schemeClr val="bg1"/>
                                      </p:to>
                                    </p:animClr>
                                    <p:set>
                                      <p:cBhvr>
                                        <p:cTn id="8" dur="250" autoRev="1" fill="remove"/>
                                        <p:tgtEl>
                                          <p:spTgt spid="32"/>
                                        </p:tgtEl>
                                        <p:attrNameLst>
                                          <p:attrName>fill.type</p:attrName>
                                        </p:attrNameLst>
                                      </p:cBhvr>
                                      <p:to>
                                        <p:strVal val="solid"/>
                                      </p:to>
                                    </p:set>
                                    <p:set>
                                      <p:cBhvr>
                                        <p:cTn id="9" dur="250" autoRev="1" fill="remove"/>
                                        <p:tgtEl>
                                          <p:spTgt spid="3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8A21F3B7-B651-4454-8036-DEA86299990B}"/>
              </a:ext>
            </a:extLst>
          </p:cNvPr>
          <p:cNvSpPr/>
          <p:nvPr/>
        </p:nvSpPr>
        <p:spPr>
          <a:xfrm>
            <a:off x="5383078" y="3835070"/>
            <a:ext cx="1425845" cy="453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Complaint</a:t>
            </a:r>
            <a:endParaRPr lang="nl-BE" dirty="0"/>
          </a:p>
        </p:txBody>
      </p:sp>
      <p:grpSp>
        <p:nvGrpSpPr>
          <p:cNvPr id="24" name="Groep 23">
            <a:extLst>
              <a:ext uri="{FF2B5EF4-FFF2-40B4-BE49-F238E27FC236}">
                <a16:creationId xmlns:a16="http://schemas.microsoft.com/office/drawing/2014/main" id="{0FD80921-2131-4CB8-A409-24300FD0AC5B}"/>
              </a:ext>
            </a:extLst>
          </p:cNvPr>
          <p:cNvGrpSpPr/>
          <p:nvPr/>
        </p:nvGrpSpPr>
        <p:grpSpPr>
          <a:xfrm>
            <a:off x="3211357" y="1596267"/>
            <a:ext cx="5769287" cy="4863849"/>
            <a:chOff x="3211357" y="1596267"/>
            <a:chExt cx="5769287" cy="4863849"/>
          </a:xfrm>
        </p:grpSpPr>
        <p:sp>
          <p:nvSpPr>
            <p:cNvPr id="6" name="Rechthoek 5">
              <a:extLst>
                <a:ext uri="{FF2B5EF4-FFF2-40B4-BE49-F238E27FC236}">
                  <a16:creationId xmlns:a16="http://schemas.microsoft.com/office/drawing/2014/main" id="{77191CFC-A350-464B-82AF-E13E70F466C6}"/>
                </a:ext>
              </a:extLst>
            </p:cNvPr>
            <p:cNvSpPr/>
            <p:nvPr/>
          </p:nvSpPr>
          <p:spPr>
            <a:xfrm>
              <a:off x="7554799" y="3767989"/>
              <a:ext cx="1425845" cy="587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National Ombudsman</a:t>
              </a:r>
              <a:endParaRPr lang="nl-BE" dirty="0"/>
            </a:p>
          </p:txBody>
        </p:sp>
        <p:sp>
          <p:nvSpPr>
            <p:cNvPr id="7" name="Rechthoek 6">
              <a:extLst>
                <a:ext uri="{FF2B5EF4-FFF2-40B4-BE49-F238E27FC236}">
                  <a16:creationId xmlns:a16="http://schemas.microsoft.com/office/drawing/2014/main" id="{69A97FB1-642A-4226-B44D-A426337811B1}"/>
                </a:ext>
              </a:extLst>
            </p:cNvPr>
            <p:cNvSpPr/>
            <p:nvPr/>
          </p:nvSpPr>
          <p:spPr>
            <a:xfrm>
              <a:off x="3211357" y="3767991"/>
              <a:ext cx="1425845" cy="587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Bureau VIK</a:t>
              </a:r>
              <a:endParaRPr lang="nl-BE" dirty="0"/>
            </a:p>
          </p:txBody>
        </p:sp>
        <p:sp>
          <p:nvSpPr>
            <p:cNvPr id="8" name="Rechthoek 7">
              <a:extLst>
                <a:ext uri="{FF2B5EF4-FFF2-40B4-BE49-F238E27FC236}">
                  <a16:creationId xmlns:a16="http://schemas.microsoft.com/office/drawing/2014/main" id="{83788D25-A04E-4043-A9B6-DCAA332379E0}"/>
                </a:ext>
              </a:extLst>
            </p:cNvPr>
            <p:cNvSpPr/>
            <p:nvPr/>
          </p:nvSpPr>
          <p:spPr>
            <a:xfrm>
              <a:off x="5383079" y="1596267"/>
              <a:ext cx="1425845" cy="587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Public </a:t>
              </a:r>
              <a:r>
                <a:rPr lang="nl-NL" dirty="0" err="1"/>
                <a:t>Prosecution</a:t>
              </a:r>
              <a:endParaRPr lang="nl-BE" dirty="0"/>
            </a:p>
          </p:txBody>
        </p:sp>
        <p:sp>
          <p:nvSpPr>
            <p:cNvPr id="9" name="Rechthoek 8">
              <a:extLst>
                <a:ext uri="{FF2B5EF4-FFF2-40B4-BE49-F238E27FC236}">
                  <a16:creationId xmlns:a16="http://schemas.microsoft.com/office/drawing/2014/main" id="{A26605EF-0D4B-48CD-B44F-B92ED6E6E87D}"/>
                </a:ext>
              </a:extLst>
            </p:cNvPr>
            <p:cNvSpPr/>
            <p:nvPr/>
          </p:nvSpPr>
          <p:spPr>
            <a:xfrm>
              <a:off x="5383079" y="6006791"/>
              <a:ext cx="1425845" cy="453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Inspectorate</a:t>
              </a:r>
              <a:r>
                <a:rPr lang="nl-NL" dirty="0"/>
                <a:t> S&amp;J</a:t>
              </a:r>
              <a:endParaRPr lang="nl-BE" dirty="0"/>
            </a:p>
          </p:txBody>
        </p:sp>
        <p:cxnSp>
          <p:nvCxnSpPr>
            <p:cNvPr id="10" name="Rechte verbindingslijn met pijl 9">
              <a:extLst>
                <a:ext uri="{FF2B5EF4-FFF2-40B4-BE49-F238E27FC236}">
                  <a16:creationId xmlns:a16="http://schemas.microsoft.com/office/drawing/2014/main" id="{6745A75F-A85E-4CB3-8953-ED38DAB63FA5}"/>
                </a:ext>
              </a:extLst>
            </p:cNvPr>
            <p:cNvCxnSpPr>
              <a:cxnSpLocks/>
              <a:stCxn id="8" idx="2"/>
            </p:cNvCxnSpPr>
            <p:nvPr/>
          </p:nvCxnSpPr>
          <p:spPr>
            <a:xfrm>
              <a:off x="6096002" y="2183750"/>
              <a:ext cx="0" cy="1651320"/>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CEEA3FD3-B03A-4A22-AE11-89C8098B097B}"/>
                </a:ext>
              </a:extLst>
            </p:cNvPr>
            <p:cNvCxnSpPr>
              <a:cxnSpLocks/>
              <a:stCxn id="6" idx="1"/>
              <a:endCxn id="4" idx="3"/>
            </p:cNvCxnSpPr>
            <p:nvPr/>
          </p:nvCxnSpPr>
          <p:spPr>
            <a:xfrm flipH="1">
              <a:off x="6808923" y="4061731"/>
              <a:ext cx="745876" cy="2"/>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a:extLst>
                <a:ext uri="{FF2B5EF4-FFF2-40B4-BE49-F238E27FC236}">
                  <a16:creationId xmlns:a16="http://schemas.microsoft.com/office/drawing/2014/main" id="{0C484658-3DDC-48D6-A470-143585A5E492}"/>
                </a:ext>
              </a:extLst>
            </p:cNvPr>
            <p:cNvCxnSpPr>
              <a:cxnSpLocks/>
              <a:stCxn id="4" idx="2"/>
              <a:endCxn id="9" idx="0"/>
            </p:cNvCxnSpPr>
            <p:nvPr/>
          </p:nvCxnSpPr>
          <p:spPr>
            <a:xfrm>
              <a:off x="6096001" y="4288395"/>
              <a:ext cx="1" cy="1718396"/>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a:extLst>
                <a:ext uri="{FF2B5EF4-FFF2-40B4-BE49-F238E27FC236}">
                  <a16:creationId xmlns:a16="http://schemas.microsoft.com/office/drawing/2014/main" id="{81F521E4-88F9-40A2-AF29-D19A3B1FB2C6}"/>
                </a:ext>
              </a:extLst>
            </p:cNvPr>
            <p:cNvCxnSpPr>
              <a:cxnSpLocks/>
              <a:stCxn id="4" idx="1"/>
              <a:endCxn id="7" idx="3"/>
            </p:cNvCxnSpPr>
            <p:nvPr/>
          </p:nvCxnSpPr>
          <p:spPr>
            <a:xfrm flipH="1">
              <a:off x="4637202" y="4061733"/>
              <a:ext cx="745876" cy="0"/>
            </a:xfrm>
            <a:prstGeom prst="straightConnector1">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21" name="Başlık 1">
            <a:extLst>
              <a:ext uri="{FF2B5EF4-FFF2-40B4-BE49-F238E27FC236}">
                <a16:creationId xmlns:a16="http://schemas.microsoft.com/office/drawing/2014/main" id="{0CA0CD10-3EB3-4B67-A060-27D250BE761C}"/>
              </a:ext>
            </a:extLst>
          </p:cNvPr>
          <p:cNvSpPr>
            <a:spLocks noGrp="1"/>
          </p:cNvSpPr>
          <p:nvPr>
            <p:ph type="title"/>
          </p:nvPr>
        </p:nvSpPr>
        <p:spPr>
          <a:xfrm>
            <a:off x="838200" y="365125"/>
            <a:ext cx="10515600" cy="1325563"/>
          </a:xfrm>
        </p:spPr>
        <p:txBody>
          <a:bodyPr>
            <a:noAutofit/>
          </a:bodyPr>
          <a:lstStyle/>
          <a:p>
            <a:pPr algn="ctr"/>
            <a:r>
              <a:rPr lang="nl-NL" b="1" dirty="0">
                <a:solidFill>
                  <a:schemeClr val="bg1">
                    <a:lumMod val="50000"/>
                  </a:schemeClr>
                </a:solidFill>
              </a:rPr>
              <a:t>3. </a:t>
            </a:r>
            <a:r>
              <a:rPr lang="nl-NL" b="1" dirty="0" err="1">
                <a:solidFill>
                  <a:schemeClr val="bg1">
                    <a:lumMod val="50000"/>
                  </a:schemeClr>
                </a:solidFill>
              </a:rPr>
              <a:t>Additional</a:t>
            </a:r>
            <a:r>
              <a:rPr lang="nl-NL" b="1" dirty="0">
                <a:solidFill>
                  <a:schemeClr val="bg1">
                    <a:lumMod val="50000"/>
                  </a:schemeClr>
                </a:solidFill>
              </a:rPr>
              <a:t> </a:t>
            </a:r>
            <a:r>
              <a:rPr lang="nl-NL" b="1" dirty="0" err="1">
                <a:solidFill>
                  <a:schemeClr val="bg1">
                    <a:lumMod val="50000"/>
                  </a:schemeClr>
                </a:solidFill>
              </a:rPr>
              <a:t>bodies</a:t>
            </a:r>
            <a:endParaRPr lang="tr-TR" b="1" dirty="0">
              <a:solidFill>
                <a:schemeClr val="bg1">
                  <a:lumMod val="50000"/>
                </a:schemeClr>
              </a:solidFill>
            </a:endParaRPr>
          </a:p>
        </p:txBody>
      </p:sp>
      <p:grpSp>
        <p:nvGrpSpPr>
          <p:cNvPr id="13" name="Groep 12">
            <a:extLst>
              <a:ext uri="{FF2B5EF4-FFF2-40B4-BE49-F238E27FC236}">
                <a16:creationId xmlns:a16="http://schemas.microsoft.com/office/drawing/2014/main" id="{BD3A7A7D-6BBF-4C1F-8292-A89401792D7E}"/>
              </a:ext>
            </a:extLst>
          </p:cNvPr>
          <p:cNvGrpSpPr/>
          <p:nvPr/>
        </p:nvGrpSpPr>
        <p:grpSpPr>
          <a:xfrm>
            <a:off x="716128" y="3609590"/>
            <a:ext cx="3208153" cy="834349"/>
            <a:chOff x="716128" y="3609590"/>
            <a:chExt cx="3208153" cy="834349"/>
          </a:xfrm>
        </p:grpSpPr>
        <p:sp>
          <p:nvSpPr>
            <p:cNvPr id="22" name="Rechthoek 21">
              <a:extLst>
                <a:ext uri="{FF2B5EF4-FFF2-40B4-BE49-F238E27FC236}">
                  <a16:creationId xmlns:a16="http://schemas.microsoft.com/office/drawing/2014/main" id="{3D96BD6F-4CF3-4A5E-95AA-21CEBE08252C}"/>
                </a:ext>
              </a:extLst>
            </p:cNvPr>
            <p:cNvSpPr/>
            <p:nvPr/>
          </p:nvSpPr>
          <p:spPr>
            <a:xfrm>
              <a:off x="716128" y="3609590"/>
              <a:ext cx="1425845" cy="834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Commissions</a:t>
              </a:r>
              <a:r>
                <a:rPr lang="nl-NL" dirty="0"/>
                <a:t> </a:t>
              </a:r>
              <a:r>
                <a:rPr lang="nl-NL" dirty="0" err="1"/>
                <a:t>for</a:t>
              </a:r>
              <a:r>
                <a:rPr lang="nl-NL" dirty="0"/>
                <a:t> </a:t>
              </a:r>
              <a:r>
                <a:rPr lang="nl-NL" dirty="0" err="1"/>
                <a:t>detention</a:t>
              </a:r>
              <a:r>
                <a:rPr lang="nl-NL" dirty="0"/>
                <a:t> care</a:t>
              </a:r>
              <a:endParaRPr lang="nl-BE" dirty="0"/>
            </a:p>
          </p:txBody>
        </p:sp>
        <p:cxnSp>
          <p:nvCxnSpPr>
            <p:cNvPr id="17" name="Verbindingslijn: gebogen 16">
              <a:extLst>
                <a:ext uri="{FF2B5EF4-FFF2-40B4-BE49-F238E27FC236}">
                  <a16:creationId xmlns:a16="http://schemas.microsoft.com/office/drawing/2014/main" id="{BBA134E7-0FE4-43D4-8062-0FA700C87ECF}"/>
                </a:ext>
              </a:extLst>
            </p:cNvPr>
            <p:cNvCxnSpPr>
              <a:cxnSpLocks/>
              <a:stCxn id="7" idx="2"/>
              <a:endCxn id="22" idx="2"/>
            </p:cNvCxnSpPr>
            <p:nvPr/>
          </p:nvCxnSpPr>
          <p:spPr>
            <a:xfrm rot="5400000">
              <a:off x="2632434" y="3152092"/>
              <a:ext cx="88465" cy="2495229"/>
            </a:xfrm>
            <a:prstGeom prst="bentConnector3">
              <a:avLst>
                <a:gd name="adj1" fmla="val 358407"/>
              </a:avLst>
            </a:prstGeom>
            <a:ln w="12700">
              <a:solidFill>
                <a:schemeClr val="tx1"/>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32" name="Ovaal 31">
            <a:hlinkClick r:id="rId2" action="ppaction://hlinksldjump"/>
            <a:extLst>
              <a:ext uri="{FF2B5EF4-FFF2-40B4-BE49-F238E27FC236}">
                <a16:creationId xmlns:a16="http://schemas.microsoft.com/office/drawing/2014/main" id="{484D6519-A23C-40CC-8CA2-E104FE5FC3AE}"/>
              </a:ext>
            </a:extLst>
          </p:cNvPr>
          <p:cNvSpPr>
            <a:spLocks noChangeAspect="1"/>
          </p:cNvSpPr>
          <p:nvPr/>
        </p:nvSpPr>
        <p:spPr>
          <a:xfrm>
            <a:off x="425222" y="3312304"/>
            <a:ext cx="429768" cy="4297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8</a:t>
            </a:r>
            <a:endParaRPr lang="nl-BE" dirty="0"/>
          </a:p>
        </p:txBody>
      </p:sp>
    </p:spTree>
    <p:extLst>
      <p:ext uri="{BB962C8B-B14F-4D97-AF65-F5344CB8AC3E}">
        <p14:creationId xmlns:p14="http://schemas.microsoft.com/office/powerpoint/2010/main" val="89260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mph" presetSubtype="0" fill="remove" grpId="1" nodeType="clickEffect">
                                  <p:stCondLst>
                                    <p:cond delay="0"/>
                                  </p:stCondLst>
                                  <p:childTnLst>
                                    <p:animClr clrSpc="rgb" dir="cw">
                                      <p:cBhvr override="childStyle">
                                        <p:cTn id="14" dur="250" autoRev="1" fill="remove"/>
                                        <p:tgtEl>
                                          <p:spTgt spid="32"/>
                                        </p:tgtEl>
                                        <p:attrNameLst>
                                          <p:attrName>style.color</p:attrName>
                                        </p:attrNameLst>
                                      </p:cBhvr>
                                      <p:to>
                                        <a:schemeClr val="bg1"/>
                                      </p:to>
                                    </p:animClr>
                                    <p:animClr clrSpc="rgb" dir="cw">
                                      <p:cBhvr>
                                        <p:cTn id="15" dur="250" autoRev="1" fill="remove"/>
                                        <p:tgtEl>
                                          <p:spTgt spid="32"/>
                                        </p:tgtEl>
                                        <p:attrNameLst>
                                          <p:attrName>fillcolor</p:attrName>
                                        </p:attrNameLst>
                                      </p:cBhvr>
                                      <p:to>
                                        <a:schemeClr val="bg1"/>
                                      </p:to>
                                    </p:animClr>
                                    <p:set>
                                      <p:cBhvr>
                                        <p:cTn id="16" dur="250" autoRev="1" fill="remove"/>
                                        <p:tgtEl>
                                          <p:spTgt spid="32"/>
                                        </p:tgtEl>
                                        <p:attrNameLst>
                                          <p:attrName>fill.type</p:attrName>
                                        </p:attrNameLst>
                                      </p:cBhvr>
                                      <p:to>
                                        <p:strVal val="solid"/>
                                      </p:to>
                                    </p:set>
                                    <p:set>
                                      <p:cBhvr>
                                        <p:cTn id="17" dur="250" autoRev="1" fill="remove"/>
                                        <p:tgtEl>
                                          <p:spTgt spid="3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ep 68">
            <a:extLst>
              <a:ext uri="{FF2B5EF4-FFF2-40B4-BE49-F238E27FC236}">
                <a16:creationId xmlns:a16="http://schemas.microsoft.com/office/drawing/2014/main" id="{C897D739-218C-4102-9A18-19B77D356703}"/>
              </a:ext>
            </a:extLst>
          </p:cNvPr>
          <p:cNvGrpSpPr/>
          <p:nvPr/>
        </p:nvGrpSpPr>
        <p:grpSpPr>
          <a:xfrm>
            <a:off x="6155754" y="3856538"/>
            <a:ext cx="2422412" cy="1735966"/>
            <a:chOff x="6155754" y="3856538"/>
            <a:chExt cx="2422412" cy="1735966"/>
          </a:xfrm>
        </p:grpSpPr>
        <p:sp>
          <p:nvSpPr>
            <p:cNvPr id="28" name="Tekstvak 27">
              <a:extLst>
                <a:ext uri="{FF2B5EF4-FFF2-40B4-BE49-F238E27FC236}">
                  <a16:creationId xmlns:a16="http://schemas.microsoft.com/office/drawing/2014/main" id="{10761313-DDC1-4C81-8765-B54A2604A82D}"/>
                </a:ext>
              </a:extLst>
            </p:cNvPr>
            <p:cNvSpPr txBox="1"/>
            <p:nvPr/>
          </p:nvSpPr>
          <p:spPr>
            <a:xfrm>
              <a:off x="7997558" y="5284727"/>
              <a:ext cx="580608" cy="307777"/>
            </a:xfrm>
            <a:prstGeom prst="rect">
              <a:avLst/>
            </a:prstGeom>
            <a:noFill/>
          </p:spPr>
          <p:txBody>
            <a:bodyPr wrap="none" rtlCol="0">
              <a:spAutoFit/>
            </a:bodyPr>
            <a:lstStyle/>
            <a:p>
              <a:r>
                <a:rPr lang="nl-NL" sz="1400" dirty="0" err="1"/>
                <a:t>KMar</a:t>
              </a:r>
              <a:endParaRPr lang="nl-NL" sz="1400" dirty="0"/>
            </a:p>
          </p:txBody>
        </p:sp>
        <p:cxnSp>
          <p:nvCxnSpPr>
            <p:cNvPr id="31" name="Verbindingslijn: gebogen 30">
              <a:extLst>
                <a:ext uri="{FF2B5EF4-FFF2-40B4-BE49-F238E27FC236}">
                  <a16:creationId xmlns:a16="http://schemas.microsoft.com/office/drawing/2014/main" id="{328C4092-444E-48D8-9FC0-FCDC7DF3A699}"/>
                </a:ext>
              </a:extLst>
            </p:cNvPr>
            <p:cNvCxnSpPr>
              <a:cxnSpLocks/>
              <a:stCxn id="29" idx="3"/>
              <a:endCxn id="28" idx="0"/>
            </p:cNvCxnSpPr>
            <p:nvPr/>
          </p:nvCxnSpPr>
          <p:spPr>
            <a:xfrm>
              <a:off x="6155754" y="3856538"/>
              <a:ext cx="2132108" cy="1428189"/>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oep 66">
            <a:extLst>
              <a:ext uri="{FF2B5EF4-FFF2-40B4-BE49-F238E27FC236}">
                <a16:creationId xmlns:a16="http://schemas.microsoft.com/office/drawing/2014/main" id="{46D76F6E-F1A1-4315-ACCD-0C4D571CA124}"/>
              </a:ext>
            </a:extLst>
          </p:cNvPr>
          <p:cNvGrpSpPr/>
          <p:nvPr/>
        </p:nvGrpSpPr>
        <p:grpSpPr>
          <a:xfrm>
            <a:off x="4629631" y="2317273"/>
            <a:ext cx="3868898" cy="1693153"/>
            <a:chOff x="4629631" y="2317273"/>
            <a:chExt cx="3868898" cy="1693153"/>
          </a:xfrm>
        </p:grpSpPr>
        <p:sp>
          <p:nvSpPr>
            <p:cNvPr id="8" name="Tekstvak 7">
              <a:extLst>
                <a:ext uri="{FF2B5EF4-FFF2-40B4-BE49-F238E27FC236}">
                  <a16:creationId xmlns:a16="http://schemas.microsoft.com/office/drawing/2014/main" id="{7157BEAA-9976-4203-9667-2803D3AE8F06}"/>
                </a:ext>
              </a:extLst>
            </p:cNvPr>
            <p:cNvSpPr txBox="1"/>
            <p:nvPr/>
          </p:nvSpPr>
          <p:spPr>
            <a:xfrm>
              <a:off x="4629631" y="2317273"/>
              <a:ext cx="3868898" cy="400110"/>
            </a:xfrm>
            <a:prstGeom prst="rect">
              <a:avLst/>
            </a:prstGeom>
            <a:noFill/>
          </p:spPr>
          <p:txBody>
            <a:bodyPr wrap="square">
              <a:spAutoFit/>
            </a:bodyPr>
            <a:lstStyle/>
            <a:p>
              <a:r>
                <a:rPr lang="en-GB" sz="2000" b="1" dirty="0">
                  <a:effectLst/>
                  <a:ea typeface="Calibri" panose="020F0502020204030204" pitchFamily="34" charset="0"/>
                </a:rPr>
                <a:t>Ministry of Defence</a:t>
              </a:r>
              <a:endParaRPr lang="nl-BE" sz="2000" b="1" dirty="0"/>
            </a:p>
          </p:txBody>
        </p:sp>
        <p:sp>
          <p:nvSpPr>
            <p:cNvPr id="10" name="Tekstvak 9">
              <a:extLst>
                <a:ext uri="{FF2B5EF4-FFF2-40B4-BE49-F238E27FC236}">
                  <a16:creationId xmlns:a16="http://schemas.microsoft.com/office/drawing/2014/main" id="{F5561CF3-7365-416B-920B-29A3A69C2C2C}"/>
                </a:ext>
              </a:extLst>
            </p:cNvPr>
            <p:cNvSpPr txBox="1"/>
            <p:nvPr/>
          </p:nvSpPr>
          <p:spPr>
            <a:xfrm>
              <a:off x="4629631" y="2812470"/>
              <a:ext cx="1665456" cy="523220"/>
            </a:xfrm>
            <a:prstGeom prst="rect">
              <a:avLst/>
            </a:prstGeom>
            <a:noFill/>
          </p:spPr>
          <p:txBody>
            <a:bodyPr wrap="none" rtlCol="0">
              <a:spAutoFit/>
            </a:bodyPr>
            <a:lstStyle/>
            <a:p>
              <a:r>
                <a:rPr lang="nl-NL" sz="1400" b="1" dirty="0" err="1"/>
                <a:t>Policial</a:t>
              </a:r>
              <a:r>
                <a:rPr lang="nl-NL" sz="1400" b="1" dirty="0"/>
                <a:t> </a:t>
              </a:r>
              <a:r>
                <a:rPr lang="nl-NL" sz="1400" b="1" dirty="0" err="1"/>
                <a:t>leadership</a:t>
              </a:r>
              <a:endParaRPr lang="nl-NL" sz="1400" b="1" dirty="0"/>
            </a:p>
            <a:p>
              <a:r>
                <a:rPr lang="nl-NL" sz="1400" dirty="0"/>
                <a:t>Minister of </a:t>
              </a:r>
              <a:r>
                <a:rPr lang="nl-NL" sz="1400" dirty="0" err="1"/>
                <a:t>Defence</a:t>
              </a:r>
              <a:endParaRPr lang="nl-NL" sz="1400" dirty="0"/>
            </a:p>
          </p:txBody>
        </p:sp>
        <p:sp>
          <p:nvSpPr>
            <p:cNvPr id="29" name="Tekstvak 28">
              <a:extLst>
                <a:ext uri="{FF2B5EF4-FFF2-40B4-BE49-F238E27FC236}">
                  <a16:creationId xmlns:a16="http://schemas.microsoft.com/office/drawing/2014/main" id="{19DCC810-556E-4545-8D50-D012C2E801C7}"/>
                </a:ext>
              </a:extLst>
            </p:cNvPr>
            <p:cNvSpPr txBox="1"/>
            <p:nvPr/>
          </p:nvSpPr>
          <p:spPr>
            <a:xfrm>
              <a:off x="4629631" y="3702649"/>
              <a:ext cx="1526123" cy="307777"/>
            </a:xfrm>
            <a:prstGeom prst="rect">
              <a:avLst/>
            </a:prstGeom>
            <a:noFill/>
          </p:spPr>
          <p:txBody>
            <a:bodyPr wrap="none" rtlCol="0">
              <a:spAutoFit/>
            </a:bodyPr>
            <a:lstStyle/>
            <a:p>
              <a:r>
                <a:rPr lang="nl-NL" sz="1400" dirty="0" err="1"/>
                <a:t>Secretary</a:t>
              </a:r>
              <a:r>
                <a:rPr lang="nl-NL" sz="1400" dirty="0"/>
                <a:t> General</a:t>
              </a:r>
            </a:p>
          </p:txBody>
        </p:sp>
        <p:cxnSp>
          <p:nvCxnSpPr>
            <p:cNvPr id="34" name="Verbindingslijn: gebogen 33">
              <a:extLst>
                <a:ext uri="{FF2B5EF4-FFF2-40B4-BE49-F238E27FC236}">
                  <a16:creationId xmlns:a16="http://schemas.microsoft.com/office/drawing/2014/main" id="{6358877C-51A3-4E3A-9C9B-FCDA50822E29}"/>
                </a:ext>
              </a:extLst>
            </p:cNvPr>
            <p:cNvCxnSpPr>
              <a:cxnSpLocks/>
            </p:cNvCxnSpPr>
            <p:nvPr/>
          </p:nvCxnSpPr>
          <p:spPr>
            <a:xfrm rot="16200000" flipH="1">
              <a:off x="5229387" y="3537526"/>
              <a:ext cx="366638" cy="1"/>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1" name="Verbindingslijn: gebogen 50">
            <a:extLst>
              <a:ext uri="{FF2B5EF4-FFF2-40B4-BE49-F238E27FC236}">
                <a16:creationId xmlns:a16="http://schemas.microsoft.com/office/drawing/2014/main" id="{91FCB6A8-2184-4B71-B235-821C088361BF}"/>
              </a:ext>
            </a:extLst>
          </p:cNvPr>
          <p:cNvCxnSpPr>
            <a:cxnSpLocks/>
            <a:endCxn id="27" idx="0"/>
          </p:cNvCxnSpPr>
          <p:nvPr/>
        </p:nvCxnSpPr>
        <p:spPr>
          <a:xfrm rot="10800000" flipV="1">
            <a:off x="3762056" y="5107208"/>
            <a:ext cx="1619191" cy="156702"/>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8" name="Groep 67">
            <a:extLst>
              <a:ext uri="{FF2B5EF4-FFF2-40B4-BE49-F238E27FC236}">
                <a16:creationId xmlns:a16="http://schemas.microsoft.com/office/drawing/2014/main" id="{D2B49D87-B614-4326-BE7F-437D4EFC4302}"/>
              </a:ext>
            </a:extLst>
          </p:cNvPr>
          <p:cNvGrpSpPr/>
          <p:nvPr/>
        </p:nvGrpSpPr>
        <p:grpSpPr>
          <a:xfrm>
            <a:off x="3128484" y="3999172"/>
            <a:ext cx="4511648" cy="1577982"/>
            <a:chOff x="3128484" y="3999172"/>
            <a:chExt cx="4511648" cy="1577982"/>
          </a:xfrm>
        </p:grpSpPr>
        <p:sp>
          <p:nvSpPr>
            <p:cNvPr id="5" name="Tekstvak 4">
              <a:extLst>
                <a:ext uri="{FF2B5EF4-FFF2-40B4-BE49-F238E27FC236}">
                  <a16:creationId xmlns:a16="http://schemas.microsoft.com/office/drawing/2014/main" id="{273FABDE-36A3-4D05-9673-CB5152D23A03}"/>
                </a:ext>
              </a:extLst>
            </p:cNvPr>
            <p:cNvSpPr txBox="1"/>
            <p:nvPr/>
          </p:nvSpPr>
          <p:spPr>
            <a:xfrm>
              <a:off x="4629631" y="4340672"/>
              <a:ext cx="2068457" cy="523220"/>
            </a:xfrm>
            <a:prstGeom prst="rect">
              <a:avLst/>
            </a:prstGeom>
            <a:noFill/>
          </p:spPr>
          <p:txBody>
            <a:bodyPr wrap="square" rtlCol="0">
              <a:spAutoFit/>
            </a:bodyPr>
            <a:lstStyle/>
            <a:p>
              <a:r>
                <a:rPr lang="nl-NL" sz="1400" b="1" dirty="0" err="1"/>
                <a:t>Army</a:t>
              </a:r>
              <a:endParaRPr lang="nl-NL" sz="1400" b="1" dirty="0"/>
            </a:p>
            <a:p>
              <a:r>
                <a:rPr lang="nl-NL" sz="1400" dirty="0"/>
                <a:t>Commander of </a:t>
              </a:r>
              <a:r>
                <a:rPr lang="nl-NL" sz="1400" dirty="0" err="1"/>
                <a:t>the</a:t>
              </a:r>
              <a:r>
                <a:rPr lang="nl-NL" sz="1400" dirty="0"/>
                <a:t> </a:t>
              </a:r>
              <a:r>
                <a:rPr lang="nl-NL" sz="1400" dirty="0" err="1"/>
                <a:t>Army</a:t>
              </a:r>
              <a:r>
                <a:rPr lang="nl-NL" sz="1400" dirty="0"/>
                <a:t>	</a:t>
              </a:r>
            </a:p>
          </p:txBody>
        </p:sp>
        <p:grpSp>
          <p:nvGrpSpPr>
            <p:cNvPr id="2" name="Groep 1">
              <a:extLst>
                <a:ext uri="{FF2B5EF4-FFF2-40B4-BE49-F238E27FC236}">
                  <a16:creationId xmlns:a16="http://schemas.microsoft.com/office/drawing/2014/main" id="{14805827-81B7-4A70-B276-69FAA6686642}"/>
                </a:ext>
              </a:extLst>
            </p:cNvPr>
            <p:cNvGrpSpPr/>
            <p:nvPr/>
          </p:nvGrpSpPr>
          <p:grpSpPr>
            <a:xfrm>
              <a:off x="3128484" y="5263910"/>
              <a:ext cx="4511648" cy="313244"/>
              <a:chOff x="1299617" y="4578240"/>
              <a:chExt cx="4511648" cy="313244"/>
            </a:xfrm>
          </p:grpSpPr>
          <p:sp>
            <p:nvSpPr>
              <p:cNvPr id="24" name="Tekstvak 23">
                <a:extLst>
                  <a:ext uri="{FF2B5EF4-FFF2-40B4-BE49-F238E27FC236}">
                    <a16:creationId xmlns:a16="http://schemas.microsoft.com/office/drawing/2014/main" id="{66412A29-1AA0-4BDD-9253-577B24A26AA2}"/>
                  </a:ext>
                </a:extLst>
              </p:cNvPr>
              <p:cNvSpPr txBox="1"/>
              <p:nvPr/>
            </p:nvSpPr>
            <p:spPr>
              <a:xfrm>
                <a:off x="4662489" y="4583707"/>
                <a:ext cx="1148776" cy="307777"/>
              </a:xfrm>
              <a:prstGeom prst="rect">
                <a:avLst/>
              </a:prstGeom>
              <a:noFill/>
            </p:spPr>
            <p:txBody>
              <a:bodyPr wrap="none" rtlCol="0">
                <a:spAutoFit/>
              </a:bodyPr>
              <a:lstStyle/>
              <a:p>
                <a:r>
                  <a:rPr lang="nl-NL" sz="1400" dirty="0"/>
                  <a:t>Royal Marine</a:t>
                </a:r>
              </a:p>
            </p:txBody>
          </p:sp>
          <p:sp>
            <p:nvSpPr>
              <p:cNvPr id="26" name="Tekstvak 25">
                <a:extLst>
                  <a:ext uri="{FF2B5EF4-FFF2-40B4-BE49-F238E27FC236}">
                    <a16:creationId xmlns:a16="http://schemas.microsoft.com/office/drawing/2014/main" id="{F587E962-6CE3-43BC-8EDE-72F8F1872EE3}"/>
                  </a:ext>
                </a:extLst>
              </p:cNvPr>
              <p:cNvSpPr txBox="1"/>
              <p:nvPr/>
            </p:nvSpPr>
            <p:spPr>
              <a:xfrm>
                <a:off x="2731097" y="4581838"/>
                <a:ext cx="1701620" cy="307777"/>
              </a:xfrm>
              <a:prstGeom prst="rect">
                <a:avLst/>
              </a:prstGeom>
              <a:noFill/>
            </p:spPr>
            <p:txBody>
              <a:bodyPr wrap="none" rtlCol="0">
                <a:spAutoFit/>
              </a:bodyPr>
              <a:lstStyle/>
              <a:p>
                <a:r>
                  <a:rPr lang="nl-NL" sz="1400" dirty="0"/>
                  <a:t>Royal </a:t>
                </a:r>
                <a:r>
                  <a:rPr lang="nl-NL" sz="1400" dirty="0" err="1"/>
                  <a:t>Ground</a:t>
                </a:r>
                <a:r>
                  <a:rPr lang="nl-NL" sz="1400" dirty="0"/>
                  <a:t> </a:t>
                </a:r>
                <a:r>
                  <a:rPr lang="nl-NL" sz="1400" dirty="0" err="1"/>
                  <a:t>Troups</a:t>
                </a:r>
                <a:endParaRPr lang="nl-NL" sz="1400" dirty="0"/>
              </a:p>
            </p:txBody>
          </p:sp>
          <p:sp>
            <p:nvSpPr>
              <p:cNvPr id="27" name="Tekstvak 26">
                <a:extLst>
                  <a:ext uri="{FF2B5EF4-FFF2-40B4-BE49-F238E27FC236}">
                    <a16:creationId xmlns:a16="http://schemas.microsoft.com/office/drawing/2014/main" id="{D77A54D2-29DB-406E-ADC2-02F6D63D6244}"/>
                  </a:ext>
                </a:extLst>
              </p:cNvPr>
              <p:cNvSpPr txBox="1"/>
              <p:nvPr/>
            </p:nvSpPr>
            <p:spPr>
              <a:xfrm>
                <a:off x="1299617" y="4578240"/>
                <a:ext cx="1267142" cy="307777"/>
              </a:xfrm>
              <a:prstGeom prst="rect">
                <a:avLst/>
              </a:prstGeom>
              <a:noFill/>
            </p:spPr>
            <p:txBody>
              <a:bodyPr wrap="none" rtlCol="0">
                <a:spAutoFit/>
              </a:bodyPr>
              <a:lstStyle/>
              <a:p>
                <a:r>
                  <a:rPr lang="nl-NL" sz="1400" dirty="0"/>
                  <a:t>Royal Air Force</a:t>
                </a:r>
              </a:p>
            </p:txBody>
          </p:sp>
        </p:grpSp>
        <p:cxnSp>
          <p:nvCxnSpPr>
            <p:cNvPr id="42" name="Verbindingslijn: gebogen 41">
              <a:extLst>
                <a:ext uri="{FF2B5EF4-FFF2-40B4-BE49-F238E27FC236}">
                  <a16:creationId xmlns:a16="http://schemas.microsoft.com/office/drawing/2014/main" id="{8F16E26D-5B35-4457-9BF6-EFF68D0B9E61}"/>
                </a:ext>
              </a:extLst>
            </p:cNvPr>
            <p:cNvCxnSpPr>
              <a:cxnSpLocks/>
            </p:cNvCxnSpPr>
            <p:nvPr/>
          </p:nvCxnSpPr>
          <p:spPr>
            <a:xfrm rot="16200000" flipH="1">
              <a:off x="5227463" y="4182490"/>
              <a:ext cx="366638" cy="1"/>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Verbindingslijn: gebogen 43">
              <a:extLst>
                <a:ext uri="{FF2B5EF4-FFF2-40B4-BE49-F238E27FC236}">
                  <a16:creationId xmlns:a16="http://schemas.microsoft.com/office/drawing/2014/main" id="{108B58C8-DF95-49B8-B815-D5F81392E7FA}"/>
                </a:ext>
              </a:extLst>
            </p:cNvPr>
            <p:cNvCxnSpPr>
              <a:cxnSpLocks/>
              <a:endCxn id="24" idx="0"/>
            </p:cNvCxnSpPr>
            <p:nvPr/>
          </p:nvCxnSpPr>
          <p:spPr>
            <a:xfrm>
              <a:off x="5381242" y="5107208"/>
              <a:ext cx="1684502" cy="162169"/>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CF76B609-D6FB-4341-9EE0-5574D1247592}"/>
                </a:ext>
              </a:extLst>
            </p:cNvPr>
            <p:cNvCxnSpPr>
              <a:cxnSpLocks/>
              <a:endCxn id="26" idx="0"/>
            </p:cNvCxnSpPr>
            <p:nvPr/>
          </p:nvCxnSpPr>
          <p:spPr>
            <a:xfrm>
              <a:off x="5410774" y="4863892"/>
              <a:ext cx="0" cy="4036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Başlık 1">
            <a:extLst>
              <a:ext uri="{FF2B5EF4-FFF2-40B4-BE49-F238E27FC236}">
                <a16:creationId xmlns:a16="http://schemas.microsoft.com/office/drawing/2014/main" id="{504DAA2E-8BA9-4308-A30B-2BD2615E3D1E}"/>
              </a:ext>
            </a:extLst>
          </p:cNvPr>
          <p:cNvSpPr>
            <a:spLocks noGrp="1"/>
          </p:cNvSpPr>
          <p:nvPr>
            <p:ph type="title"/>
          </p:nvPr>
        </p:nvSpPr>
        <p:spPr>
          <a:xfrm>
            <a:off x="838200" y="365125"/>
            <a:ext cx="10515600" cy="1325563"/>
          </a:xfrm>
        </p:spPr>
        <p:txBody>
          <a:bodyPr>
            <a:noAutofit/>
          </a:bodyPr>
          <a:lstStyle/>
          <a:p>
            <a:pPr algn="ctr"/>
            <a:r>
              <a:rPr lang="nl-NL" b="1" dirty="0">
                <a:solidFill>
                  <a:schemeClr val="bg1">
                    <a:lumMod val="50000"/>
                  </a:schemeClr>
                </a:solidFill>
              </a:rPr>
              <a:t>3. </a:t>
            </a:r>
            <a:r>
              <a:rPr lang="nl-NL" b="1" dirty="0" err="1">
                <a:solidFill>
                  <a:schemeClr val="bg1">
                    <a:lumMod val="50000"/>
                  </a:schemeClr>
                </a:solidFill>
              </a:rPr>
              <a:t>Additional</a:t>
            </a:r>
            <a:r>
              <a:rPr lang="nl-NL" b="1" dirty="0">
                <a:solidFill>
                  <a:schemeClr val="bg1">
                    <a:lumMod val="50000"/>
                  </a:schemeClr>
                </a:solidFill>
              </a:rPr>
              <a:t> </a:t>
            </a:r>
            <a:r>
              <a:rPr lang="nl-NL" b="1" dirty="0" err="1">
                <a:solidFill>
                  <a:schemeClr val="bg1">
                    <a:lumMod val="50000"/>
                  </a:schemeClr>
                </a:solidFill>
              </a:rPr>
              <a:t>bodies</a:t>
            </a:r>
            <a:endParaRPr lang="tr-TR" b="1" dirty="0">
              <a:solidFill>
                <a:schemeClr val="bg1">
                  <a:lumMod val="50000"/>
                </a:schemeClr>
              </a:solidFill>
            </a:endParaRPr>
          </a:p>
        </p:txBody>
      </p:sp>
      <p:sp>
        <p:nvSpPr>
          <p:cNvPr id="32" name="Ovaal 31">
            <a:hlinkClick r:id="rId2" action="ppaction://hlinksldjump"/>
            <a:extLst>
              <a:ext uri="{FF2B5EF4-FFF2-40B4-BE49-F238E27FC236}">
                <a16:creationId xmlns:a16="http://schemas.microsoft.com/office/drawing/2014/main" id="{A5F031BE-03F1-4FAD-894C-E304583293EA}"/>
              </a:ext>
            </a:extLst>
          </p:cNvPr>
          <p:cNvSpPr>
            <a:spLocks noChangeAspect="1"/>
          </p:cNvSpPr>
          <p:nvPr/>
        </p:nvSpPr>
        <p:spPr>
          <a:xfrm>
            <a:off x="8578166" y="5223731"/>
            <a:ext cx="429768" cy="4297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9</a:t>
            </a:r>
            <a:endParaRPr lang="nl-BE" dirty="0"/>
          </a:p>
        </p:txBody>
      </p:sp>
    </p:spTree>
    <p:extLst>
      <p:ext uri="{BB962C8B-B14F-4D97-AF65-F5344CB8AC3E}">
        <p14:creationId xmlns:p14="http://schemas.microsoft.com/office/powerpoint/2010/main" val="19262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2"/>
                                        </p:tgtEl>
                                      </p:cBhvr>
                                    </p:animEffect>
                                    <p:animScale>
                                      <p:cBhvr>
                                        <p:cTn id="7" dur="250" autoRev="1" fill="hold"/>
                                        <p:tgtEl>
                                          <p:spTgt spid="3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ep 30">
            <a:extLst>
              <a:ext uri="{FF2B5EF4-FFF2-40B4-BE49-F238E27FC236}">
                <a16:creationId xmlns:a16="http://schemas.microsoft.com/office/drawing/2014/main" id="{61433FA6-9672-40EB-ABFC-E806E4FD0A6F}"/>
              </a:ext>
            </a:extLst>
          </p:cNvPr>
          <p:cNvGrpSpPr/>
          <p:nvPr/>
        </p:nvGrpSpPr>
        <p:grpSpPr>
          <a:xfrm>
            <a:off x="0" y="1674154"/>
            <a:ext cx="7829879" cy="2124178"/>
            <a:chOff x="0" y="1674154"/>
            <a:chExt cx="7829879" cy="2124178"/>
          </a:xfrm>
        </p:grpSpPr>
        <p:sp>
          <p:nvSpPr>
            <p:cNvPr id="15" name="Tekstvak 14">
              <a:extLst>
                <a:ext uri="{FF2B5EF4-FFF2-40B4-BE49-F238E27FC236}">
                  <a16:creationId xmlns:a16="http://schemas.microsoft.com/office/drawing/2014/main" id="{B5A47B4B-B94F-4DC8-AA3F-970DB7367307}"/>
                </a:ext>
              </a:extLst>
            </p:cNvPr>
            <p:cNvSpPr txBox="1"/>
            <p:nvPr/>
          </p:nvSpPr>
          <p:spPr>
            <a:xfrm>
              <a:off x="5371770" y="1674154"/>
              <a:ext cx="2458109" cy="400110"/>
            </a:xfrm>
            <a:prstGeom prst="rect">
              <a:avLst/>
            </a:prstGeom>
            <a:noFill/>
          </p:spPr>
          <p:txBody>
            <a:bodyPr wrap="none" rtlCol="0">
              <a:spAutoFit/>
            </a:bodyPr>
            <a:lstStyle/>
            <a:p>
              <a:r>
                <a:rPr lang="nl-NL" sz="2000" b="1" dirty="0" err="1"/>
                <a:t>Investigating</a:t>
              </a:r>
              <a:r>
                <a:rPr lang="nl-NL" sz="2000" b="1" dirty="0"/>
                <a:t> Officials</a:t>
              </a:r>
              <a:endParaRPr lang="nl-BE" sz="2000" b="1" dirty="0"/>
            </a:p>
          </p:txBody>
        </p:sp>
        <p:sp>
          <p:nvSpPr>
            <p:cNvPr id="16" name="Tekstvak 15">
              <a:extLst>
                <a:ext uri="{FF2B5EF4-FFF2-40B4-BE49-F238E27FC236}">
                  <a16:creationId xmlns:a16="http://schemas.microsoft.com/office/drawing/2014/main" id="{E000F82C-8321-42B6-A95C-81FF2D7BB903}"/>
                </a:ext>
              </a:extLst>
            </p:cNvPr>
            <p:cNvSpPr txBox="1"/>
            <p:nvPr/>
          </p:nvSpPr>
          <p:spPr>
            <a:xfrm>
              <a:off x="0" y="3429000"/>
              <a:ext cx="6600825" cy="369332"/>
            </a:xfrm>
            <a:prstGeom prst="rect">
              <a:avLst/>
            </a:prstGeom>
            <a:noFill/>
          </p:spPr>
          <p:txBody>
            <a:bodyPr wrap="square" rtlCol="0">
              <a:spAutoFit/>
            </a:bodyPr>
            <a:lstStyle/>
            <a:p>
              <a:pPr algn="ctr"/>
              <a:r>
                <a:rPr lang="nl-NL" b="1" dirty="0"/>
                <a:t>General </a:t>
              </a:r>
              <a:r>
                <a:rPr lang="nl-NL" b="1" dirty="0" err="1"/>
                <a:t>Investigating</a:t>
              </a:r>
              <a:r>
                <a:rPr lang="nl-NL" b="1" dirty="0"/>
                <a:t> Officials</a:t>
              </a:r>
              <a:endParaRPr lang="nl-BE" b="1" dirty="0"/>
            </a:p>
          </p:txBody>
        </p:sp>
        <p:cxnSp>
          <p:nvCxnSpPr>
            <p:cNvPr id="19" name="Rechte verbindingslijn 18">
              <a:extLst>
                <a:ext uri="{FF2B5EF4-FFF2-40B4-BE49-F238E27FC236}">
                  <a16:creationId xmlns:a16="http://schemas.microsoft.com/office/drawing/2014/main" id="{40D00B62-CFD2-4C9A-AE75-1D5B39210571}"/>
                </a:ext>
              </a:extLst>
            </p:cNvPr>
            <p:cNvCxnSpPr>
              <a:cxnSpLocks/>
              <a:stCxn id="15" idx="2"/>
              <a:endCxn id="16" idx="0"/>
            </p:cNvCxnSpPr>
            <p:nvPr/>
          </p:nvCxnSpPr>
          <p:spPr>
            <a:xfrm flipH="1">
              <a:off x="3300413" y="2074264"/>
              <a:ext cx="3300412" cy="13547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kstvak 13">
            <a:extLst>
              <a:ext uri="{FF2B5EF4-FFF2-40B4-BE49-F238E27FC236}">
                <a16:creationId xmlns:a16="http://schemas.microsoft.com/office/drawing/2014/main" id="{B0CFD03F-7641-4EF1-9958-3B90B20D49F9}"/>
              </a:ext>
            </a:extLst>
          </p:cNvPr>
          <p:cNvSpPr txBox="1"/>
          <p:nvPr/>
        </p:nvSpPr>
        <p:spPr>
          <a:xfrm>
            <a:off x="8083566" y="3798332"/>
            <a:ext cx="3668153" cy="2092881"/>
          </a:xfrm>
          <a:prstGeom prst="rect">
            <a:avLst/>
          </a:prstGeom>
          <a:noFill/>
        </p:spPr>
        <p:txBody>
          <a:bodyPr wrap="square">
            <a:spAutoFit/>
          </a:bodyPr>
          <a:lstStyle/>
          <a:p>
            <a:pPr marL="285750" indent="-285750">
              <a:buFontTx/>
              <a:buChar char="-"/>
            </a:pPr>
            <a:r>
              <a:rPr lang="en-GB" sz="1600" dirty="0">
                <a:effectLst/>
                <a:latin typeface="Times New Roman" panose="02020603050405020304" pitchFamily="18" charset="0"/>
                <a:ea typeface="Calibri" panose="020F0502020204030204" pitchFamily="34" charset="0"/>
              </a:rPr>
              <a:t>municipal enforcers,</a:t>
            </a:r>
          </a:p>
          <a:p>
            <a:pPr marL="285750" indent="-285750">
              <a:buFontTx/>
              <a:buChar char="-"/>
            </a:pPr>
            <a:r>
              <a:rPr lang="en-GB" sz="1600" dirty="0">
                <a:effectLst/>
                <a:latin typeface="Times New Roman" panose="02020603050405020304" pitchFamily="18" charset="0"/>
                <a:ea typeface="Calibri" panose="020F0502020204030204" pitchFamily="34" charset="0"/>
              </a:rPr>
              <a:t>parking lot controllers, </a:t>
            </a:r>
          </a:p>
          <a:p>
            <a:pPr marL="285750" indent="-285750">
              <a:buFontTx/>
              <a:buChar char="-"/>
            </a:pPr>
            <a:r>
              <a:rPr lang="en-GB" sz="1600" dirty="0">
                <a:effectLst/>
                <a:latin typeface="Times New Roman" panose="02020603050405020304" pitchFamily="18" charset="0"/>
                <a:ea typeface="Calibri" panose="020F0502020204030204" pitchFamily="34" charset="0"/>
              </a:rPr>
              <a:t>foresters, </a:t>
            </a:r>
          </a:p>
          <a:p>
            <a:pPr marL="285750" indent="-285750">
              <a:buFontTx/>
              <a:buChar char="-"/>
            </a:pPr>
            <a:r>
              <a:rPr lang="en-GB" sz="1600" dirty="0">
                <a:effectLst/>
                <a:latin typeface="Times New Roman" panose="02020603050405020304" pitchFamily="18" charset="0"/>
                <a:ea typeface="Calibri" panose="020F0502020204030204" pitchFamily="34" charset="0"/>
              </a:rPr>
              <a:t>environmental officials, </a:t>
            </a:r>
          </a:p>
          <a:p>
            <a:pPr marL="285750" indent="-285750">
              <a:buFontTx/>
              <a:buChar char="-"/>
            </a:pPr>
            <a:r>
              <a:rPr lang="en-GB" sz="1600" dirty="0">
                <a:latin typeface="Times New Roman" panose="02020603050405020304" pitchFamily="18" charset="0"/>
                <a:ea typeface="Calibri" panose="020F0502020204030204" pitchFamily="34" charset="0"/>
              </a:rPr>
              <a:t>c</a:t>
            </a:r>
            <a:r>
              <a:rPr lang="en-GB" sz="1600" dirty="0">
                <a:effectLst/>
                <a:latin typeface="Times New Roman" panose="02020603050405020304" pitchFamily="18" charset="0"/>
                <a:ea typeface="Calibri" panose="020F0502020204030204" pitchFamily="34" charset="0"/>
              </a:rPr>
              <a:t>onductors,</a:t>
            </a:r>
          </a:p>
          <a:p>
            <a:pPr marL="285750" indent="-285750">
              <a:buFontTx/>
              <a:buChar char="-"/>
            </a:pPr>
            <a:r>
              <a:rPr lang="en-GB" sz="1600" dirty="0">
                <a:effectLst/>
                <a:latin typeface="Times New Roman" panose="02020603050405020304" pitchFamily="18" charset="0"/>
                <a:ea typeface="Calibri" panose="020F0502020204030204" pitchFamily="34" charset="0"/>
              </a:rPr>
              <a:t>social inspectors …</a:t>
            </a:r>
          </a:p>
          <a:p>
            <a:endParaRPr lang="en-GB" sz="1600" dirty="0">
              <a:effectLst/>
              <a:latin typeface="Times New Roman" panose="02020603050405020304" pitchFamily="18" charset="0"/>
              <a:ea typeface="Calibri" panose="020F0502020204030204" pitchFamily="34" charset="0"/>
            </a:endParaRPr>
          </a:p>
          <a:p>
            <a:r>
              <a:rPr lang="en-GB" b="1" dirty="0">
                <a:effectLst/>
                <a:latin typeface="Times New Roman" panose="02020603050405020304" pitchFamily="18" charset="0"/>
                <a:ea typeface="Calibri" panose="020F0502020204030204" pitchFamily="34" charset="0"/>
              </a:rPr>
              <a:t>23,500 BOA’s </a:t>
            </a:r>
            <a:endParaRPr lang="nl-BE" b="1" dirty="0"/>
          </a:p>
        </p:txBody>
      </p:sp>
      <p:sp>
        <p:nvSpPr>
          <p:cNvPr id="17" name="Tekstvak 16">
            <a:extLst>
              <a:ext uri="{FF2B5EF4-FFF2-40B4-BE49-F238E27FC236}">
                <a16:creationId xmlns:a16="http://schemas.microsoft.com/office/drawing/2014/main" id="{5BD88DA9-D3DF-4E07-9704-FBF9BCC3D559}"/>
              </a:ext>
            </a:extLst>
          </p:cNvPr>
          <p:cNvSpPr txBox="1"/>
          <p:nvPr/>
        </p:nvSpPr>
        <p:spPr>
          <a:xfrm>
            <a:off x="6600825" y="3419280"/>
            <a:ext cx="5591175" cy="369332"/>
          </a:xfrm>
          <a:prstGeom prst="rect">
            <a:avLst/>
          </a:prstGeom>
          <a:noFill/>
        </p:spPr>
        <p:txBody>
          <a:bodyPr wrap="square" rtlCol="0">
            <a:spAutoFit/>
          </a:bodyPr>
          <a:lstStyle/>
          <a:p>
            <a:pPr algn="ctr"/>
            <a:r>
              <a:rPr lang="nl-NL" b="1" dirty="0" err="1"/>
              <a:t>Extraordinary</a:t>
            </a:r>
            <a:r>
              <a:rPr lang="nl-NL" b="1" dirty="0"/>
              <a:t> </a:t>
            </a:r>
            <a:r>
              <a:rPr lang="nl-NL" b="1" dirty="0" err="1"/>
              <a:t>Investigating</a:t>
            </a:r>
            <a:r>
              <a:rPr lang="nl-NL" b="1" dirty="0"/>
              <a:t> Officials (</a:t>
            </a:r>
            <a:r>
              <a:rPr lang="nl-NL" b="1" dirty="0" err="1"/>
              <a:t>BOA’s</a:t>
            </a:r>
            <a:r>
              <a:rPr lang="nl-NL" b="1" dirty="0"/>
              <a:t>)</a:t>
            </a:r>
            <a:endParaRPr lang="nl-BE" b="1" dirty="0"/>
          </a:p>
        </p:txBody>
      </p:sp>
      <p:cxnSp>
        <p:nvCxnSpPr>
          <p:cNvPr id="21" name="Rechte verbindingslijn 20">
            <a:extLst>
              <a:ext uri="{FF2B5EF4-FFF2-40B4-BE49-F238E27FC236}">
                <a16:creationId xmlns:a16="http://schemas.microsoft.com/office/drawing/2014/main" id="{4797E14A-0B43-4664-9B3C-58961AEAD620}"/>
              </a:ext>
            </a:extLst>
          </p:cNvPr>
          <p:cNvCxnSpPr>
            <a:cxnSpLocks/>
            <a:stCxn id="15" idx="2"/>
            <a:endCxn id="17" idx="0"/>
          </p:cNvCxnSpPr>
          <p:nvPr/>
        </p:nvCxnSpPr>
        <p:spPr>
          <a:xfrm>
            <a:off x="6600825" y="2074264"/>
            <a:ext cx="2795588" cy="1345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al 17">
            <a:hlinkClick r:id="rId2" action="ppaction://hlinksldjump"/>
            <a:extLst>
              <a:ext uri="{FF2B5EF4-FFF2-40B4-BE49-F238E27FC236}">
                <a16:creationId xmlns:a16="http://schemas.microsoft.com/office/drawing/2014/main" id="{A9097022-8353-4F84-B6FC-9623CD098620}"/>
              </a:ext>
            </a:extLst>
          </p:cNvPr>
          <p:cNvSpPr>
            <a:spLocks noChangeAspect="1"/>
          </p:cNvSpPr>
          <p:nvPr/>
        </p:nvSpPr>
        <p:spPr>
          <a:xfrm>
            <a:off x="7407142" y="3922973"/>
            <a:ext cx="591477" cy="59147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10</a:t>
            </a:r>
            <a:endParaRPr lang="nl-BE" dirty="0"/>
          </a:p>
        </p:txBody>
      </p:sp>
      <p:sp>
        <p:nvSpPr>
          <p:cNvPr id="22" name="Başlık 1">
            <a:extLst>
              <a:ext uri="{FF2B5EF4-FFF2-40B4-BE49-F238E27FC236}">
                <a16:creationId xmlns:a16="http://schemas.microsoft.com/office/drawing/2014/main" id="{C63C635B-08FE-4CD7-96AE-C08EC0D9885E}"/>
              </a:ext>
            </a:extLst>
          </p:cNvPr>
          <p:cNvSpPr>
            <a:spLocks noGrp="1"/>
          </p:cNvSpPr>
          <p:nvPr>
            <p:ph type="title"/>
          </p:nvPr>
        </p:nvSpPr>
        <p:spPr>
          <a:xfrm>
            <a:off x="838200" y="365125"/>
            <a:ext cx="10515600" cy="1325563"/>
          </a:xfrm>
        </p:spPr>
        <p:txBody>
          <a:bodyPr>
            <a:noAutofit/>
          </a:bodyPr>
          <a:lstStyle/>
          <a:p>
            <a:pPr algn="ctr"/>
            <a:r>
              <a:rPr lang="nl-NL" b="1" dirty="0">
                <a:solidFill>
                  <a:schemeClr val="bg1">
                    <a:lumMod val="50000"/>
                  </a:schemeClr>
                </a:solidFill>
              </a:rPr>
              <a:t>3. </a:t>
            </a:r>
            <a:r>
              <a:rPr lang="nl-NL" b="1" dirty="0" err="1">
                <a:solidFill>
                  <a:schemeClr val="bg1">
                    <a:lumMod val="50000"/>
                  </a:schemeClr>
                </a:solidFill>
              </a:rPr>
              <a:t>Additional</a:t>
            </a:r>
            <a:r>
              <a:rPr lang="nl-NL" b="1" dirty="0">
                <a:solidFill>
                  <a:schemeClr val="bg1">
                    <a:lumMod val="50000"/>
                  </a:schemeClr>
                </a:solidFill>
              </a:rPr>
              <a:t> </a:t>
            </a:r>
            <a:r>
              <a:rPr lang="nl-NL" b="1" dirty="0" err="1">
                <a:solidFill>
                  <a:schemeClr val="bg1">
                    <a:lumMod val="50000"/>
                  </a:schemeClr>
                </a:solidFill>
              </a:rPr>
              <a:t>bodies</a:t>
            </a:r>
            <a:endParaRPr lang="tr-TR" b="1" dirty="0">
              <a:solidFill>
                <a:schemeClr val="bg1">
                  <a:lumMod val="50000"/>
                </a:schemeClr>
              </a:solidFill>
            </a:endParaRPr>
          </a:p>
        </p:txBody>
      </p:sp>
    </p:spTree>
    <p:extLst>
      <p:ext uri="{BB962C8B-B14F-4D97-AF65-F5344CB8AC3E}">
        <p14:creationId xmlns:p14="http://schemas.microsoft.com/office/powerpoint/2010/main" val="200324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8"/>
                                        </p:tgtEl>
                                      </p:cBhvr>
                                    </p:animEffect>
                                    <p:animScale>
                                      <p:cBhvr>
                                        <p:cTn id="7"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CC4691B-F6C1-4DEF-9D99-19F0B8DE8CF9}"/>
              </a:ext>
            </a:extLst>
          </p:cNvPr>
          <p:cNvSpPr>
            <a:spLocks noGrp="1"/>
          </p:cNvSpPr>
          <p:nvPr>
            <p:ph idx="1"/>
          </p:nvPr>
        </p:nvSpPr>
        <p:spPr>
          <a:xfrm>
            <a:off x="838200" y="2506662"/>
            <a:ext cx="10515600" cy="4351338"/>
          </a:xfrm>
        </p:spPr>
        <p:txBody>
          <a:bodyPr>
            <a:normAutofit/>
          </a:bodyPr>
          <a:lstStyle/>
          <a:p>
            <a:pPr algn="just"/>
            <a:r>
              <a:rPr lang="en-GB" sz="1600" dirty="0">
                <a:effectLst/>
                <a:ea typeface="Calibri" panose="020F0502020204030204" pitchFamily="34" charset="0"/>
                <a:cs typeface="Times New Roman" panose="02020603050405020304" pitchFamily="18" charset="0"/>
              </a:rPr>
              <a:t>The legal status of </a:t>
            </a:r>
            <a:r>
              <a:rPr lang="en-GB" sz="1600" b="1" u="sng" dirty="0">
                <a:effectLst/>
                <a:ea typeface="Calibri" panose="020F0502020204030204" pitchFamily="34" charset="0"/>
                <a:cs typeface="Times New Roman" panose="02020603050405020304" pitchFamily="18" charset="0"/>
              </a:rPr>
              <a:t>all</a:t>
            </a:r>
            <a:r>
              <a:rPr lang="en-GB" sz="1600" dirty="0">
                <a:effectLst/>
                <a:ea typeface="Calibri" panose="020F0502020204030204" pitchFamily="34" charset="0"/>
                <a:cs typeface="Times New Roman" panose="02020603050405020304" pitchFamily="18" charset="0"/>
              </a:rPr>
              <a:t> civil servants is laid down in the </a:t>
            </a:r>
            <a:r>
              <a:rPr lang="en-GB" sz="1600" b="1" dirty="0">
                <a:effectLst/>
                <a:ea typeface="Calibri" panose="020F0502020204030204" pitchFamily="34" charset="0"/>
                <a:cs typeface="Times New Roman" panose="02020603050405020304" pitchFamily="18" charset="0"/>
              </a:rPr>
              <a:t>Constitution</a:t>
            </a:r>
            <a:r>
              <a:rPr lang="en-GB" sz="1600" dirty="0">
                <a:effectLst/>
                <a:ea typeface="Calibri" panose="020F0502020204030204" pitchFamily="34" charset="0"/>
                <a:cs typeface="Times New Roman" panose="02020603050405020304" pitchFamily="18" charset="0"/>
              </a:rPr>
              <a:t>, which is translated into the Law on Functionaries. This law contains the guiding principles for the </a:t>
            </a:r>
            <a:r>
              <a:rPr lang="en-GB" sz="1600" i="1" dirty="0">
                <a:effectLst/>
                <a:ea typeface="Calibri" panose="020F0502020204030204" pitchFamily="34" charset="0"/>
                <a:cs typeface="Times New Roman" panose="02020603050405020304" pitchFamily="18" charset="0"/>
              </a:rPr>
              <a:t>disciplinary</a:t>
            </a:r>
            <a:r>
              <a:rPr lang="en-GB" sz="1600" dirty="0">
                <a:effectLst/>
                <a:ea typeface="Calibri" panose="020F0502020204030204" pitchFamily="34" charset="0"/>
                <a:cs typeface="Times New Roman" panose="02020603050405020304" pitchFamily="18" charset="0"/>
              </a:rPr>
              <a:t> law applied to </a:t>
            </a:r>
            <a:r>
              <a:rPr lang="en-GB" sz="1600" b="1" u="sng" dirty="0">
                <a:effectLst/>
                <a:ea typeface="Calibri" panose="020F0502020204030204" pitchFamily="34" charset="0"/>
                <a:cs typeface="Times New Roman" panose="02020603050405020304" pitchFamily="18" charset="0"/>
              </a:rPr>
              <a:t>all</a:t>
            </a:r>
            <a:r>
              <a:rPr lang="en-GB" sz="1600" dirty="0">
                <a:effectLst/>
                <a:ea typeface="Calibri" panose="020F0502020204030204" pitchFamily="34" charset="0"/>
                <a:cs typeface="Times New Roman" panose="02020603050405020304" pitchFamily="18" charset="0"/>
              </a:rPr>
              <a:t> functionaries. </a:t>
            </a:r>
          </a:p>
          <a:p>
            <a:pPr algn="just"/>
            <a:r>
              <a:rPr lang="en-GB" sz="1600" dirty="0">
                <a:solidFill>
                  <a:srgbClr val="000000"/>
                </a:solidFill>
                <a:effectLst/>
                <a:ea typeface="Calibri" panose="020F0502020204030204" pitchFamily="34" charset="0"/>
                <a:cs typeface="Times New Roman" panose="02020603050405020304" pitchFamily="18" charset="0"/>
              </a:rPr>
              <a:t>The regulations are partially an internal matter of the ISF’s, but there is also a </a:t>
            </a:r>
            <a:r>
              <a:rPr lang="en-GB" sz="1600" b="1" dirty="0">
                <a:solidFill>
                  <a:srgbClr val="000000"/>
                </a:solidFill>
                <a:effectLst/>
                <a:ea typeface="Calibri" panose="020F0502020204030204" pitchFamily="34" charset="0"/>
                <a:cs typeface="Times New Roman" panose="02020603050405020304" pitchFamily="18" charset="0"/>
              </a:rPr>
              <a:t>more external component when it comes to a pursued formal procedure</a:t>
            </a:r>
            <a:r>
              <a:rPr lang="en-GB" sz="1600" dirty="0">
                <a:solidFill>
                  <a:srgbClr val="000000"/>
                </a:solidFill>
                <a:effectLst/>
                <a:ea typeface="Calibri" panose="020F0502020204030204" pitchFamily="34" charset="0"/>
                <a:cs typeface="Times New Roman" panose="02020603050405020304" pitchFamily="18" charset="0"/>
              </a:rPr>
              <a:t>. </a:t>
            </a:r>
            <a:endParaRPr lang="nl-BE" sz="1600" dirty="0">
              <a:effectLst/>
              <a:ea typeface="Calibri" panose="020F0502020204030204" pitchFamily="34" charset="0"/>
              <a:cs typeface="Times New Roman" panose="02020603050405020304" pitchFamily="18" charset="0"/>
            </a:endParaRPr>
          </a:p>
          <a:p>
            <a:r>
              <a:rPr lang="en-GB" sz="1600" dirty="0">
                <a:solidFill>
                  <a:srgbClr val="000000"/>
                </a:solidFill>
                <a:effectLst/>
                <a:ea typeface="Calibri" panose="020F0502020204030204" pitchFamily="34" charset="0"/>
              </a:rPr>
              <a:t>This component is assured by the advice delivered by an </a:t>
            </a:r>
            <a:r>
              <a:rPr lang="en-GB" sz="1600" i="1" dirty="0">
                <a:solidFill>
                  <a:srgbClr val="000000"/>
                </a:solidFill>
                <a:effectLst/>
                <a:ea typeface="Calibri" panose="020F0502020204030204" pitchFamily="34" charset="0"/>
              </a:rPr>
              <a:t>Independent Complaint Commission</a:t>
            </a:r>
            <a:r>
              <a:rPr lang="en-GB" sz="1600" dirty="0">
                <a:solidFill>
                  <a:srgbClr val="000000"/>
                </a:solidFill>
                <a:effectLst/>
                <a:ea typeface="Calibri" panose="020F0502020204030204" pitchFamily="34" charset="0"/>
              </a:rPr>
              <a:t> (“</a:t>
            </a:r>
            <a:r>
              <a:rPr lang="en-GB" sz="1600" i="1" dirty="0" err="1">
                <a:solidFill>
                  <a:srgbClr val="000000"/>
                </a:solidFill>
                <a:effectLst/>
                <a:ea typeface="Calibri" panose="020F0502020204030204" pitchFamily="34" charset="0"/>
              </a:rPr>
              <a:t>Onafhankelijke</a:t>
            </a:r>
            <a:r>
              <a:rPr lang="en-GB" sz="1600" i="1" dirty="0">
                <a:solidFill>
                  <a:srgbClr val="000000"/>
                </a:solidFill>
                <a:effectLst/>
                <a:ea typeface="Calibri" panose="020F0502020204030204" pitchFamily="34" charset="0"/>
              </a:rPr>
              <a:t> </a:t>
            </a:r>
            <a:r>
              <a:rPr lang="en-GB" sz="1600" i="1" dirty="0" err="1">
                <a:solidFill>
                  <a:srgbClr val="000000"/>
                </a:solidFill>
                <a:effectLst/>
                <a:ea typeface="Calibri" panose="020F0502020204030204" pitchFamily="34" charset="0"/>
              </a:rPr>
              <a:t>Klachtencommissie</a:t>
            </a:r>
            <a:r>
              <a:rPr lang="en-GB" sz="1600" dirty="0">
                <a:solidFill>
                  <a:srgbClr val="000000"/>
                </a:solidFill>
                <a:effectLst/>
                <a:ea typeface="Calibri" panose="020F0502020204030204" pitchFamily="34" charset="0"/>
              </a:rPr>
              <a:t>”) and (sometimes) even intervention by the </a:t>
            </a:r>
            <a:r>
              <a:rPr lang="en-GB" sz="1600" b="1" dirty="0">
                <a:solidFill>
                  <a:srgbClr val="000000"/>
                </a:solidFill>
                <a:effectLst/>
                <a:ea typeface="Calibri" panose="020F0502020204030204" pitchFamily="34" charset="0"/>
              </a:rPr>
              <a:t>National Ombudsman</a:t>
            </a:r>
            <a:r>
              <a:rPr lang="en-GB" sz="1600" dirty="0">
                <a:solidFill>
                  <a:srgbClr val="000000"/>
                </a:solidFill>
                <a:effectLst/>
                <a:ea typeface="Calibri" panose="020F0502020204030204" pitchFamily="34" charset="0"/>
              </a:rPr>
              <a:t>. </a:t>
            </a:r>
          </a:p>
          <a:p>
            <a:r>
              <a:rPr lang="en-GB" sz="1600" dirty="0">
                <a:solidFill>
                  <a:srgbClr val="000000"/>
                </a:solidFill>
                <a:effectLst/>
                <a:ea typeface="Calibri" panose="020F0502020204030204" pitchFamily="34" charset="0"/>
                <a:cs typeface="Times New Roman" panose="02020603050405020304" pitchFamily="18" charset="0"/>
              </a:rPr>
              <a:t>Mostly the Complaint Commission interferes when a complaint was </a:t>
            </a:r>
            <a:r>
              <a:rPr lang="en-GB" sz="1600" b="1" dirty="0">
                <a:solidFill>
                  <a:srgbClr val="000000"/>
                </a:solidFill>
                <a:effectLst/>
                <a:ea typeface="Calibri" panose="020F0502020204030204" pitchFamily="34" charset="0"/>
                <a:cs typeface="Times New Roman" panose="02020603050405020304" pitchFamily="18" charset="0"/>
              </a:rPr>
              <a:t>not treated to satisfaction</a:t>
            </a:r>
            <a:r>
              <a:rPr lang="en-GB" sz="1600" dirty="0">
                <a:solidFill>
                  <a:srgbClr val="000000"/>
                </a:solidFill>
                <a:effectLst/>
                <a:ea typeface="Calibri" panose="020F0502020204030204" pitchFamily="34" charset="0"/>
                <a:cs typeface="Times New Roman" panose="02020603050405020304" pitchFamily="18" charset="0"/>
              </a:rPr>
              <a:t>. It is up to the Minister of Security and Justice to regulate more precisely concerning the treatment of complaints against members of ISF’s. </a:t>
            </a:r>
          </a:p>
          <a:p>
            <a:r>
              <a:rPr lang="en-GB" sz="1600" dirty="0">
                <a:solidFill>
                  <a:srgbClr val="000000"/>
                </a:solidFill>
                <a:effectLst/>
                <a:ea typeface="Calibri" panose="020F0502020204030204" pitchFamily="34" charset="0"/>
                <a:cs typeface="Times New Roman" panose="02020603050405020304" pitchFamily="18" charset="0"/>
              </a:rPr>
              <a:t>On a yearly basis the Complaint Commissions reports in a </a:t>
            </a:r>
            <a:r>
              <a:rPr lang="en-GB" sz="1600" b="1" dirty="0">
                <a:solidFill>
                  <a:srgbClr val="000000"/>
                </a:solidFill>
                <a:effectLst/>
                <a:ea typeface="Calibri" panose="020F0502020204030204" pitchFamily="34" charset="0"/>
                <a:cs typeface="Times New Roman" panose="02020603050405020304" pitchFamily="18" charset="0"/>
              </a:rPr>
              <a:t>public document </a:t>
            </a:r>
            <a:r>
              <a:rPr lang="en-GB" sz="1600" dirty="0">
                <a:solidFill>
                  <a:srgbClr val="000000"/>
                </a:solidFill>
                <a:effectLst/>
                <a:ea typeface="Calibri" panose="020F0502020204030204" pitchFamily="34" charset="0"/>
                <a:cs typeface="Times New Roman" panose="02020603050405020304" pitchFamily="18" charset="0"/>
              </a:rPr>
              <a:t>concerning the registered complaints and decisions. In these publications is pointed also to </a:t>
            </a:r>
            <a:r>
              <a:rPr lang="en-GB" sz="1600" b="1" dirty="0">
                <a:solidFill>
                  <a:srgbClr val="000000"/>
                </a:solidFill>
                <a:effectLst/>
                <a:ea typeface="Calibri" panose="020F0502020204030204" pitchFamily="34" charset="0"/>
                <a:cs typeface="Times New Roman" panose="02020603050405020304" pitchFamily="18" charset="0"/>
              </a:rPr>
              <a:t>structural shortcomings in the organisation</a:t>
            </a:r>
            <a:r>
              <a:rPr lang="en-GB" sz="1600" dirty="0">
                <a:solidFill>
                  <a:srgbClr val="000000"/>
                </a:solidFill>
                <a:effectLst/>
                <a:ea typeface="Calibri" panose="020F0502020204030204" pitchFamily="34" charset="0"/>
                <a:cs typeface="Times New Roman" panose="02020603050405020304" pitchFamily="18" charset="0"/>
              </a:rPr>
              <a:t>.</a:t>
            </a:r>
            <a:endParaRPr lang="nl-BE" sz="1600" dirty="0">
              <a:effectLst/>
              <a:ea typeface="Calibri" panose="020F0502020204030204" pitchFamily="34" charset="0"/>
              <a:cs typeface="Times New Roman" panose="02020603050405020304" pitchFamily="18" charset="0"/>
            </a:endParaRPr>
          </a:p>
        </p:txBody>
      </p:sp>
      <p:sp>
        <p:nvSpPr>
          <p:cNvPr id="4" name="Başlık 1">
            <a:extLst>
              <a:ext uri="{FF2B5EF4-FFF2-40B4-BE49-F238E27FC236}">
                <a16:creationId xmlns:a16="http://schemas.microsoft.com/office/drawing/2014/main" id="{02D74F44-2469-448E-8863-5EC078B98C4D}"/>
              </a:ext>
            </a:extLst>
          </p:cNvPr>
          <p:cNvSpPr>
            <a:spLocks noGrp="1"/>
          </p:cNvSpPr>
          <p:nvPr>
            <p:ph type="title"/>
          </p:nvPr>
        </p:nvSpPr>
        <p:spPr>
          <a:xfrm>
            <a:off x="838200" y="365125"/>
            <a:ext cx="10515600" cy="1325563"/>
          </a:xfrm>
        </p:spPr>
        <p:txBody>
          <a:bodyPr>
            <a:noAutofit/>
          </a:bodyPr>
          <a:lstStyle/>
          <a:p>
            <a:pPr algn="ctr"/>
            <a:r>
              <a:rPr lang="nl-NL" sz="3200" b="1" dirty="0">
                <a:solidFill>
                  <a:schemeClr val="bg1">
                    <a:lumMod val="50000"/>
                  </a:schemeClr>
                </a:solidFill>
              </a:rPr>
              <a:t>Independent </a:t>
            </a:r>
            <a:r>
              <a:rPr lang="nl-NL" sz="3200" b="1" dirty="0" err="1">
                <a:solidFill>
                  <a:schemeClr val="bg1">
                    <a:lumMod val="50000"/>
                  </a:schemeClr>
                </a:solidFill>
              </a:rPr>
              <a:t>Complaint</a:t>
            </a:r>
            <a:r>
              <a:rPr lang="nl-NL" sz="3200" b="1" dirty="0">
                <a:solidFill>
                  <a:schemeClr val="bg1">
                    <a:lumMod val="50000"/>
                  </a:schemeClr>
                </a:solidFill>
              </a:rPr>
              <a:t> </a:t>
            </a:r>
            <a:r>
              <a:rPr lang="nl-NL" sz="3200" b="1" dirty="0" err="1">
                <a:solidFill>
                  <a:schemeClr val="bg1">
                    <a:lumMod val="50000"/>
                  </a:schemeClr>
                </a:solidFill>
              </a:rPr>
              <a:t>Commission</a:t>
            </a:r>
            <a:endParaRPr lang="tr-TR" sz="3200" b="1" dirty="0">
              <a:solidFill>
                <a:schemeClr val="bg1">
                  <a:lumMod val="50000"/>
                </a:schemeClr>
              </a:solidFill>
            </a:endParaRPr>
          </a:p>
        </p:txBody>
      </p:sp>
      <p:sp>
        <p:nvSpPr>
          <p:cNvPr id="5" name="Ovaal 4">
            <a:hlinkClick r:id="rId2" action="ppaction://hlinksldjump"/>
            <a:extLst>
              <a:ext uri="{FF2B5EF4-FFF2-40B4-BE49-F238E27FC236}">
                <a16:creationId xmlns:a16="http://schemas.microsoft.com/office/drawing/2014/main" id="{AF62910F-7A1C-4318-AE5A-D1C0E44C8A9D}"/>
              </a:ext>
            </a:extLst>
          </p:cNvPr>
          <p:cNvSpPr>
            <a:spLocks noChangeAspect="1"/>
          </p:cNvSpPr>
          <p:nvPr/>
        </p:nvSpPr>
        <p:spPr>
          <a:xfrm>
            <a:off x="11461179" y="1450404"/>
            <a:ext cx="429768" cy="4297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6</a:t>
            </a:r>
            <a:endParaRPr lang="nl-BE" dirty="0"/>
          </a:p>
        </p:txBody>
      </p:sp>
    </p:spTree>
    <p:extLst>
      <p:ext uri="{BB962C8B-B14F-4D97-AF65-F5344CB8AC3E}">
        <p14:creationId xmlns:p14="http://schemas.microsoft.com/office/powerpoint/2010/main" val="257862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7" presetClass="emph" presetSubtype="0" fill="remove" grpId="0" nodeType="clickEffect">
                                  <p:stCondLst>
                                    <p:cond delay="0"/>
                                  </p:stCondLst>
                                  <p:childTnLst>
                                    <p:animClr clrSpc="rgb" dir="cw">
                                      <p:cBhvr override="childStyle">
                                        <p:cTn id="31" dur="250" autoRev="1" fill="remove"/>
                                        <p:tgtEl>
                                          <p:spTgt spid="5"/>
                                        </p:tgtEl>
                                        <p:attrNameLst>
                                          <p:attrName>style.color</p:attrName>
                                        </p:attrNameLst>
                                      </p:cBhvr>
                                      <p:to>
                                        <a:schemeClr val="bg1"/>
                                      </p:to>
                                    </p:animClr>
                                    <p:animClr clrSpc="rgb" dir="cw">
                                      <p:cBhvr>
                                        <p:cTn id="32" dur="250" autoRev="1" fill="remove"/>
                                        <p:tgtEl>
                                          <p:spTgt spid="5"/>
                                        </p:tgtEl>
                                        <p:attrNameLst>
                                          <p:attrName>fillcolor</p:attrName>
                                        </p:attrNameLst>
                                      </p:cBhvr>
                                      <p:to>
                                        <a:schemeClr val="bg1"/>
                                      </p:to>
                                    </p:animClr>
                                    <p:set>
                                      <p:cBhvr>
                                        <p:cTn id="33" dur="250" autoRev="1" fill="remove"/>
                                        <p:tgtEl>
                                          <p:spTgt spid="5"/>
                                        </p:tgtEl>
                                        <p:attrNameLst>
                                          <p:attrName>fill.type</p:attrName>
                                        </p:attrNameLst>
                                      </p:cBhvr>
                                      <p:to>
                                        <p:strVal val="solid"/>
                                      </p:to>
                                    </p:set>
                                    <p:set>
                                      <p:cBhvr>
                                        <p:cTn id="34" dur="250"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7395B4D-5293-4D92-9796-E51440862DCF}"/>
              </a:ext>
            </a:extLst>
          </p:cNvPr>
          <p:cNvSpPr>
            <a:spLocks noGrp="1"/>
          </p:cNvSpPr>
          <p:nvPr>
            <p:ph idx="1"/>
          </p:nvPr>
        </p:nvSpPr>
        <p:spPr>
          <a:xfrm>
            <a:off x="838200" y="2011604"/>
            <a:ext cx="10515600" cy="4351338"/>
          </a:xfrm>
        </p:spPr>
        <p:txBody>
          <a:bodyPr>
            <a:noAutofit/>
          </a:bodyPr>
          <a:lstStyle/>
          <a:p>
            <a:pPr algn="just"/>
            <a:r>
              <a:rPr lang="en-GB" sz="1600" dirty="0">
                <a:effectLst/>
                <a:ea typeface="Calibri" panose="020F0502020204030204" pitchFamily="34" charset="0"/>
                <a:cs typeface="Times New Roman" panose="02020603050405020304" pitchFamily="18" charset="0"/>
              </a:rPr>
              <a:t>Citizens can sent their </a:t>
            </a:r>
            <a:r>
              <a:rPr lang="en-GB" sz="1600" b="1" dirty="0">
                <a:effectLst/>
                <a:ea typeface="Calibri" panose="020F0502020204030204" pitchFamily="34" charset="0"/>
                <a:cs typeface="Times New Roman" panose="02020603050405020304" pitchFamily="18" charset="0"/>
              </a:rPr>
              <a:t>anonymous complaints </a:t>
            </a:r>
            <a:r>
              <a:rPr lang="en-GB" sz="1600" dirty="0">
                <a:effectLst/>
                <a:ea typeface="Calibri" panose="020F0502020204030204" pitchFamily="34" charset="0"/>
                <a:cs typeface="Times New Roman" panose="02020603050405020304" pitchFamily="18" charset="0"/>
              </a:rPr>
              <a:t>concerning discrimination and infringements on human rights to the College for Human Rights, which has institutional links with the </a:t>
            </a:r>
            <a:r>
              <a:rPr lang="en-GB" sz="1600" b="1" dirty="0">
                <a:effectLst/>
                <a:ea typeface="Calibri" panose="020F0502020204030204" pitchFamily="34" charset="0"/>
                <a:cs typeface="Times New Roman" panose="02020603050405020304" pitchFamily="18" charset="0"/>
              </a:rPr>
              <a:t>National Ombudsman</a:t>
            </a:r>
            <a:r>
              <a:rPr lang="en-GB" sz="1600" dirty="0">
                <a:effectLst/>
                <a:ea typeface="Calibri" panose="020F0502020204030204" pitchFamily="34" charset="0"/>
                <a:cs typeface="Times New Roman" panose="02020603050405020304" pitchFamily="18" charset="0"/>
              </a:rPr>
              <a:t>. To a certain extent both institutions complement each other.</a:t>
            </a:r>
            <a:endParaRPr lang="nl-BE" sz="1600" dirty="0">
              <a:effectLst/>
              <a:ea typeface="Calibri" panose="020F0502020204030204" pitchFamily="34" charset="0"/>
              <a:cs typeface="Times New Roman" panose="02020603050405020304" pitchFamily="18" charset="0"/>
            </a:endParaRPr>
          </a:p>
          <a:p>
            <a:pPr algn="just"/>
            <a:r>
              <a:rPr lang="en-GB" sz="1600" dirty="0">
                <a:effectLst/>
                <a:ea typeface="Calibri" panose="020F0502020204030204" pitchFamily="34" charset="0"/>
                <a:cs typeface="Times New Roman" panose="02020603050405020304" pitchFamily="18" charset="0"/>
              </a:rPr>
              <a:t> The College functions on its </a:t>
            </a:r>
            <a:r>
              <a:rPr lang="en-GB" sz="1600" b="1" dirty="0">
                <a:effectLst/>
                <a:ea typeface="Calibri" panose="020F0502020204030204" pitchFamily="34" charset="0"/>
                <a:cs typeface="Times New Roman" panose="02020603050405020304" pitchFamily="18" charset="0"/>
              </a:rPr>
              <a:t>own initiative </a:t>
            </a:r>
            <a:r>
              <a:rPr lang="en-GB" sz="1600" dirty="0">
                <a:effectLst/>
                <a:ea typeface="Calibri" panose="020F0502020204030204" pitchFamily="34" charset="0"/>
                <a:cs typeface="Times New Roman" panose="02020603050405020304" pitchFamily="18" charset="0"/>
              </a:rPr>
              <a:t>in those matters it encounters and in the spending of its budget. In this College are working 9 members of the College and 50 professionals with very variable expertise.</a:t>
            </a:r>
            <a:endParaRPr lang="nl-BE" sz="1600" dirty="0">
              <a:effectLst/>
              <a:ea typeface="Calibri" panose="020F0502020204030204" pitchFamily="34" charset="0"/>
              <a:cs typeface="Times New Roman" panose="02020603050405020304" pitchFamily="18" charset="0"/>
            </a:endParaRPr>
          </a:p>
          <a:p>
            <a:pPr algn="just"/>
            <a:r>
              <a:rPr lang="en-GB" sz="1600" dirty="0">
                <a:effectLst/>
                <a:ea typeface="Calibri" panose="020F0502020204030204" pitchFamily="34" charset="0"/>
                <a:cs typeface="Times New Roman" panose="02020603050405020304" pitchFamily="18" charset="0"/>
              </a:rPr>
              <a:t>The members of the College are responsible for the </a:t>
            </a:r>
            <a:r>
              <a:rPr lang="en-GB" sz="1600" b="1" dirty="0">
                <a:effectLst/>
                <a:ea typeface="Calibri" panose="020F0502020204030204" pitchFamily="34" charset="0"/>
                <a:cs typeface="Times New Roman" panose="02020603050405020304" pitchFamily="18" charset="0"/>
              </a:rPr>
              <a:t>mission, vision, strategy and the policy</a:t>
            </a:r>
            <a:r>
              <a:rPr lang="en-GB" sz="1600" dirty="0">
                <a:effectLst/>
                <a:ea typeface="Calibri" panose="020F0502020204030204" pitchFamily="34" charset="0"/>
                <a:cs typeface="Times New Roman" panose="02020603050405020304" pitchFamily="18" charset="0"/>
              </a:rPr>
              <a:t> of the College. They are people with a large variety of working experience, knowledge and societal background. They are </a:t>
            </a:r>
            <a:r>
              <a:rPr lang="en-GB" sz="1600" b="1" dirty="0">
                <a:effectLst/>
                <a:ea typeface="Calibri" panose="020F0502020204030204" pitchFamily="34" charset="0"/>
                <a:cs typeface="Times New Roman" panose="02020603050405020304" pitchFamily="18" charset="0"/>
              </a:rPr>
              <a:t>appointed by the King</a:t>
            </a:r>
            <a:r>
              <a:rPr lang="en-GB" sz="1600" dirty="0">
                <a:effectLst/>
                <a:ea typeface="Calibri" panose="020F0502020204030204" pitchFamily="34" charset="0"/>
                <a:cs typeface="Times New Roman" panose="02020603050405020304" pitchFamily="18" charset="0"/>
              </a:rPr>
              <a:t>. </a:t>
            </a:r>
          </a:p>
          <a:p>
            <a:pPr algn="just"/>
            <a:r>
              <a:rPr lang="en-GB" sz="1600" dirty="0">
                <a:effectLst/>
                <a:ea typeface="Calibri" panose="020F0502020204030204" pitchFamily="34" charset="0"/>
                <a:cs typeface="Times New Roman" panose="02020603050405020304" pitchFamily="18" charset="0"/>
              </a:rPr>
              <a:t>The Council also advices the Minister of Security &amp; Justice concerning the nomination of the members of the College. Permanent members of the Council are the </a:t>
            </a:r>
            <a:r>
              <a:rPr lang="en-GB" sz="1600" b="1" dirty="0">
                <a:effectLst/>
                <a:ea typeface="Calibri" panose="020F0502020204030204" pitchFamily="34" charset="0"/>
                <a:cs typeface="Times New Roman" panose="02020603050405020304" pitchFamily="18" charset="0"/>
              </a:rPr>
              <a:t>National Ombudsman</a:t>
            </a:r>
            <a:r>
              <a:rPr lang="en-GB" sz="1600" dirty="0">
                <a:effectLst/>
                <a:ea typeface="Calibri" panose="020F0502020204030204" pitchFamily="34" charset="0"/>
                <a:cs typeface="Times New Roman" panose="02020603050405020304" pitchFamily="18" charset="0"/>
              </a:rPr>
              <a:t>, the president of the </a:t>
            </a:r>
            <a:r>
              <a:rPr lang="en-GB" sz="1600" b="1" dirty="0">
                <a:effectLst/>
                <a:ea typeface="Calibri" panose="020F0502020204030204" pitchFamily="34" charset="0"/>
                <a:cs typeface="Times New Roman" panose="02020603050405020304" pitchFamily="18" charset="0"/>
              </a:rPr>
              <a:t>Dutch Data Protection Authority </a:t>
            </a:r>
            <a:r>
              <a:rPr lang="en-GB" sz="1600" dirty="0">
                <a:effectLst/>
                <a:ea typeface="Calibri" panose="020F0502020204030204" pitchFamily="34" charset="0"/>
                <a:cs typeface="Times New Roman" panose="02020603050405020304" pitchFamily="18" charset="0"/>
              </a:rPr>
              <a:t>(DPA) and the president of the </a:t>
            </a:r>
            <a:r>
              <a:rPr lang="en-GB" sz="1600" b="1" dirty="0">
                <a:effectLst/>
                <a:ea typeface="Calibri" panose="020F0502020204030204" pitchFamily="34" charset="0"/>
                <a:cs typeface="Times New Roman" panose="02020603050405020304" pitchFamily="18" charset="0"/>
              </a:rPr>
              <a:t>Council for Jurisprudence</a:t>
            </a:r>
            <a:r>
              <a:rPr lang="en-GB" sz="1600" dirty="0">
                <a:effectLst/>
                <a:ea typeface="Calibri" panose="020F0502020204030204" pitchFamily="34" charset="0"/>
                <a:cs typeface="Times New Roman" panose="02020603050405020304" pitchFamily="18" charset="0"/>
              </a:rPr>
              <a:t>. </a:t>
            </a:r>
            <a:endParaRPr lang="nl-BE" sz="1600" dirty="0">
              <a:effectLst/>
              <a:ea typeface="Calibri" panose="020F0502020204030204" pitchFamily="34" charset="0"/>
              <a:cs typeface="Times New Roman" panose="02020603050405020304" pitchFamily="18" charset="0"/>
            </a:endParaRPr>
          </a:p>
          <a:p>
            <a:pPr algn="just"/>
            <a:r>
              <a:rPr lang="en-GB" sz="1600" dirty="0">
                <a:effectLst/>
                <a:ea typeface="Calibri" panose="020F0502020204030204" pitchFamily="34" charset="0"/>
                <a:cs typeface="Times New Roman" panose="02020603050405020304" pitchFamily="18" charset="0"/>
              </a:rPr>
              <a:t>Citizens can sent their anonymous complaints concerning different forms of discrimination and the significance of human rights to the College. In case of a complaint, the College will test it referring to the legislation. The College </a:t>
            </a:r>
            <a:r>
              <a:rPr lang="en-GB" sz="1600" b="1" dirty="0">
                <a:effectLst/>
                <a:ea typeface="Calibri" panose="020F0502020204030204" pitchFamily="34" charset="0"/>
                <a:cs typeface="Times New Roman" panose="02020603050405020304" pitchFamily="18" charset="0"/>
              </a:rPr>
              <a:t>renders advice in case of a complaint and explains how procedures are working. </a:t>
            </a:r>
          </a:p>
          <a:p>
            <a:pPr algn="just"/>
            <a:r>
              <a:rPr lang="en-GB" sz="1600" dirty="0">
                <a:effectLst/>
                <a:ea typeface="Calibri" panose="020F0502020204030204" pitchFamily="34" charset="0"/>
                <a:cs typeface="Times New Roman" panose="02020603050405020304" pitchFamily="18" charset="0"/>
              </a:rPr>
              <a:t>Sometimes a complainant is redirected to another body. If the complaint is dealing with discrimination, the College will start a procedure without asking </a:t>
            </a:r>
            <a:r>
              <a:rPr lang="en-GB" sz="1600" b="1" dirty="0">
                <a:effectLst/>
                <a:ea typeface="Calibri" panose="020F0502020204030204" pitchFamily="34" charset="0"/>
                <a:cs typeface="Times New Roman" panose="02020603050405020304" pitchFamily="18" charset="0"/>
              </a:rPr>
              <a:t>any fee</a:t>
            </a:r>
            <a:r>
              <a:rPr lang="en-GB" sz="1600" dirty="0">
                <a:effectLst/>
                <a:ea typeface="Calibri" panose="020F0502020204030204" pitchFamily="34" charset="0"/>
                <a:cs typeface="Times New Roman" panose="02020603050405020304" pitchFamily="18" charset="0"/>
              </a:rPr>
              <a:t>. From that moment on the complaint is no longer anonymous. The case will end finally in a judgement, which is not formally or legally binding, but in 80% of these cases the judgement is accepted by the defendant. Judgements are always public.</a:t>
            </a:r>
            <a:endParaRPr lang="nl-BE" sz="1600" dirty="0">
              <a:effectLst/>
              <a:ea typeface="Calibri" panose="020F0502020204030204" pitchFamily="34" charset="0"/>
              <a:cs typeface="Times New Roman" panose="02020603050405020304" pitchFamily="18" charset="0"/>
            </a:endParaRPr>
          </a:p>
          <a:p>
            <a:endParaRPr lang="nl-BE" sz="1600" dirty="0"/>
          </a:p>
        </p:txBody>
      </p:sp>
      <p:sp>
        <p:nvSpPr>
          <p:cNvPr id="4" name="Başlık 1">
            <a:extLst>
              <a:ext uri="{FF2B5EF4-FFF2-40B4-BE49-F238E27FC236}">
                <a16:creationId xmlns:a16="http://schemas.microsoft.com/office/drawing/2014/main" id="{750AAC03-A298-4F4A-B946-8974B4012F1E}"/>
              </a:ext>
            </a:extLst>
          </p:cNvPr>
          <p:cNvSpPr>
            <a:spLocks noGrp="1"/>
          </p:cNvSpPr>
          <p:nvPr>
            <p:ph type="title"/>
          </p:nvPr>
        </p:nvSpPr>
        <p:spPr>
          <a:xfrm>
            <a:off x="838200" y="365125"/>
            <a:ext cx="10515600" cy="1325563"/>
          </a:xfrm>
        </p:spPr>
        <p:txBody>
          <a:bodyPr>
            <a:noAutofit/>
          </a:bodyPr>
          <a:lstStyle/>
          <a:p>
            <a:pPr algn="ctr"/>
            <a:r>
              <a:rPr lang="nl-NL" b="1" dirty="0">
                <a:solidFill>
                  <a:schemeClr val="bg1">
                    <a:lumMod val="50000"/>
                  </a:schemeClr>
                </a:solidFill>
              </a:rPr>
              <a:t>College </a:t>
            </a:r>
            <a:r>
              <a:rPr lang="nl-NL" b="1" dirty="0" err="1">
                <a:solidFill>
                  <a:schemeClr val="bg1">
                    <a:lumMod val="50000"/>
                  </a:schemeClr>
                </a:solidFill>
              </a:rPr>
              <a:t>for</a:t>
            </a:r>
            <a:r>
              <a:rPr lang="nl-NL" b="1" dirty="0">
                <a:solidFill>
                  <a:schemeClr val="bg1">
                    <a:lumMod val="50000"/>
                  </a:schemeClr>
                </a:solidFill>
              </a:rPr>
              <a:t> Human </a:t>
            </a:r>
            <a:r>
              <a:rPr lang="nl-NL" b="1" dirty="0" err="1">
                <a:solidFill>
                  <a:schemeClr val="bg1">
                    <a:lumMod val="50000"/>
                  </a:schemeClr>
                </a:solidFill>
              </a:rPr>
              <a:t>Rights</a:t>
            </a:r>
            <a:endParaRPr lang="tr-TR" b="1" dirty="0">
              <a:solidFill>
                <a:schemeClr val="bg1">
                  <a:lumMod val="50000"/>
                </a:schemeClr>
              </a:solidFill>
            </a:endParaRPr>
          </a:p>
        </p:txBody>
      </p:sp>
      <p:sp>
        <p:nvSpPr>
          <p:cNvPr id="5" name="Ovaal 4">
            <a:hlinkClick r:id="rId2" action="ppaction://hlinksldjump"/>
            <a:extLst>
              <a:ext uri="{FF2B5EF4-FFF2-40B4-BE49-F238E27FC236}">
                <a16:creationId xmlns:a16="http://schemas.microsoft.com/office/drawing/2014/main" id="{59D9B7B7-8E8D-4D3A-9E65-3D43AFEA8F70}"/>
              </a:ext>
            </a:extLst>
          </p:cNvPr>
          <p:cNvSpPr>
            <a:spLocks noChangeAspect="1"/>
          </p:cNvSpPr>
          <p:nvPr/>
        </p:nvSpPr>
        <p:spPr>
          <a:xfrm>
            <a:off x="11461179" y="1426813"/>
            <a:ext cx="429768" cy="4297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7</a:t>
            </a:r>
            <a:endParaRPr lang="nl-BE" dirty="0"/>
          </a:p>
        </p:txBody>
      </p:sp>
    </p:spTree>
    <p:extLst>
      <p:ext uri="{BB962C8B-B14F-4D97-AF65-F5344CB8AC3E}">
        <p14:creationId xmlns:p14="http://schemas.microsoft.com/office/powerpoint/2010/main" val="327404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7" presetClass="emph" presetSubtype="0" fill="remove" grpId="0" nodeType="clickEffect">
                                  <p:stCondLst>
                                    <p:cond delay="0"/>
                                  </p:stCondLst>
                                  <p:childTnLst>
                                    <p:animClr clrSpc="rgb" dir="cw">
                                      <p:cBhvr override="childStyle">
                                        <p:cTn id="36" dur="250" autoRev="1" fill="remove"/>
                                        <p:tgtEl>
                                          <p:spTgt spid="5"/>
                                        </p:tgtEl>
                                        <p:attrNameLst>
                                          <p:attrName>style.color</p:attrName>
                                        </p:attrNameLst>
                                      </p:cBhvr>
                                      <p:to>
                                        <a:schemeClr val="bg1"/>
                                      </p:to>
                                    </p:animClr>
                                    <p:animClr clrSpc="rgb" dir="cw">
                                      <p:cBhvr>
                                        <p:cTn id="37" dur="250" autoRev="1" fill="remove"/>
                                        <p:tgtEl>
                                          <p:spTgt spid="5"/>
                                        </p:tgtEl>
                                        <p:attrNameLst>
                                          <p:attrName>fillcolor</p:attrName>
                                        </p:attrNameLst>
                                      </p:cBhvr>
                                      <p:to>
                                        <a:schemeClr val="bg1"/>
                                      </p:to>
                                    </p:animClr>
                                    <p:set>
                                      <p:cBhvr>
                                        <p:cTn id="38" dur="250" autoRev="1" fill="remove"/>
                                        <p:tgtEl>
                                          <p:spTgt spid="5"/>
                                        </p:tgtEl>
                                        <p:attrNameLst>
                                          <p:attrName>fill.type</p:attrName>
                                        </p:attrNameLst>
                                      </p:cBhvr>
                                      <p:to>
                                        <p:strVal val="solid"/>
                                      </p:to>
                                    </p:set>
                                    <p:set>
                                      <p:cBhvr>
                                        <p:cTn id="39" dur="250"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715173-A878-469C-9BBD-A1F28024B94C}"/>
              </a:ext>
            </a:extLst>
          </p:cNvPr>
          <p:cNvSpPr>
            <a:spLocks noGrp="1"/>
          </p:cNvSpPr>
          <p:nvPr>
            <p:ph type="title"/>
          </p:nvPr>
        </p:nvSpPr>
        <p:spPr/>
        <p:txBody>
          <a:bodyPr>
            <a:noAutofit/>
          </a:bodyPr>
          <a:lstStyle/>
          <a:p>
            <a:pPr algn="ctr"/>
            <a:r>
              <a:rPr lang="nl-NL" b="1" dirty="0">
                <a:solidFill>
                  <a:schemeClr val="bg1">
                    <a:lumMod val="50000"/>
                  </a:schemeClr>
                </a:solidFill>
              </a:rPr>
              <a:t>1.1. The National </a:t>
            </a:r>
            <a:r>
              <a:rPr lang="nl-NL" b="1" dirty="0" err="1">
                <a:solidFill>
                  <a:schemeClr val="bg1">
                    <a:lumMod val="50000"/>
                  </a:schemeClr>
                </a:solidFill>
              </a:rPr>
              <a:t>Police</a:t>
            </a:r>
            <a:endParaRPr lang="tr-TR" b="1" dirty="0">
              <a:solidFill>
                <a:schemeClr val="bg1">
                  <a:lumMod val="50000"/>
                </a:schemeClr>
              </a:solidFill>
            </a:endParaRPr>
          </a:p>
        </p:txBody>
      </p:sp>
      <p:sp>
        <p:nvSpPr>
          <p:cNvPr id="3" name="Content Placeholder 2">
            <a:extLst>
              <a:ext uri="{FF2B5EF4-FFF2-40B4-BE49-F238E27FC236}">
                <a16:creationId xmlns:a16="http://schemas.microsoft.com/office/drawing/2014/main" id="{391D8808-19F0-4C55-9F7C-39D190FD347F}"/>
              </a:ext>
            </a:extLst>
          </p:cNvPr>
          <p:cNvSpPr>
            <a:spLocks noGrp="1"/>
          </p:cNvSpPr>
          <p:nvPr>
            <p:ph idx="1"/>
          </p:nvPr>
        </p:nvSpPr>
        <p:spPr>
          <a:xfrm>
            <a:off x="838200" y="5154697"/>
            <a:ext cx="2791266" cy="1325563"/>
          </a:xfrm>
        </p:spPr>
        <p:txBody>
          <a:bodyPr>
            <a:normAutofit/>
          </a:bodyPr>
          <a:lstStyle/>
          <a:p>
            <a:pPr marL="0" indent="0">
              <a:lnSpc>
                <a:spcPct val="100000"/>
              </a:lnSpc>
              <a:spcBef>
                <a:spcPts val="0"/>
              </a:spcBef>
              <a:buNone/>
            </a:pPr>
            <a:r>
              <a:rPr lang="nl-NL" sz="1600" cap="small" dirty="0"/>
              <a:t>Small </a:t>
            </a:r>
            <a:r>
              <a:rPr lang="nl-NL" sz="1600" cap="small" dirty="0" err="1"/>
              <a:t>municipalites</a:t>
            </a:r>
            <a:r>
              <a:rPr lang="nl-NL" sz="1600" cap="small" dirty="0"/>
              <a:t>:</a:t>
            </a:r>
          </a:p>
          <a:p>
            <a:pPr marL="0" indent="0">
              <a:lnSpc>
                <a:spcPct val="100000"/>
              </a:lnSpc>
              <a:spcBef>
                <a:spcPts val="0"/>
              </a:spcBef>
              <a:buNone/>
            </a:pPr>
            <a:r>
              <a:rPr lang="nl-NL" sz="1600" b="1" dirty="0"/>
              <a:t>Royal Gendarmerie</a:t>
            </a:r>
          </a:p>
          <a:p>
            <a:pPr marL="0" indent="0">
              <a:lnSpc>
                <a:spcPct val="100000"/>
              </a:lnSpc>
              <a:spcBef>
                <a:spcPts val="0"/>
              </a:spcBef>
              <a:buNone/>
            </a:pPr>
            <a:r>
              <a:rPr lang="en-GB" sz="1600" dirty="0">
                <a:effectLst/>
                <a:ea typeface="Calibri" panose="020F0502020204030204" pitchFamily="34" charset="0"/>
              </a:rPr>
              <a:t>“</a:t>
            </a:r>
            <a:r>
              <a:rPr lang="en-GB" sz="1600" dirty="0" err="1">
                <a:effectLst/>
                <a:ea typeface="Calibri" panose="020F0502020204030204" pitchFamily="34" charset="0"/>
              </a:rPr>
              <a:t>Koninklijke</a:t>
            </a:r>
            <a:r>
              <a:rPr lang="en-GB" sz="1600" dirty="0">
                <a:effectLst/>
                <a:ea typeface="Calibri" panose="020F0502020204030204" pitchFamily="34" charset="0"/>
              </a:rPr>
              <a:t> </a:t>
            </a:r>
            <a:r>
              <a:rPr lang="en-GB" sz="1600" dirty="0" err="1">
                <a:effectLst/>
                <a:ea typeface="Calibri" panose="020F0502020204030204" pitchFamily="34" charset="0"/>
              </a:rPr>
              <a:t>Marechaussee</a:t>
            </a:r>
            <a:r>
              <a:rPr lang="en-GB" sz="1600" dirty="0">
                <a:effectLst/>
                <a:ea typeface="Calibri" panose="020F0502020204030204" pitchFamily="34" charset="0"/>
              </a:rPr>
              <a:t>” (</a:t>
            </a:r>
            <a:r>
              <a:rPr lang="en-GB" sz="1600" dirty="0" err="1">
                <a:effectLst/>
                <a:ea typeface="Calibri" panose="020F0502020204030204" pitchFamily="34" charset="0"/>
              </a:rPr>
              <a:t>KMar</a:t>
            </a:r>
            <a:r>
              <a:rPr lang="en-GB" sz="1600" dirty="0">
                <a:effectLst/>
                <a:ea typeface="Calibri" panose="020F0502020204030204" pitchFamily="34" charset="0"/>
              </a:rPr>
              <a:t>)</a:t>
            </a:r>
          </a:p>
          <a:p>
            <a:pPr marL="0" indent="0">
              <a:lnSpc>
                <a:spcPct val="100000"/>
              </a:lnSpc>
              <a:spcBef>
                <a:spcPts val="0"/>
              </a:spcBef>
              <a:buNone/>
            </a:pPr>
            <a:endParaRPr lang="tr-TR" sz="2400" dirty="0"/>
          </a:p>
        </p:txBody>
      </p:sp>
      <p:sp>
        <p:nvSpPr>
          <p:cNvPr id="4" name="Content Placeholder 2">
            <a:extLst>
              <a:ext uri="{FF2B5EF4-FFF2-40B4-BE49-F238E27FC236}">
                <a16:creationId xmlns:a16="http://schemas.microsoft.com/office/drawing/2014/main" id="{2EC8ED0B-FFBA-4B94-9B3D-85FD350E9D08}"/>
              </a:ext>
            </a:extLst>
          </p:cNvPr>
          <p:cNvSpPr txBox="1">
            <a:spLocks/>
          </p:cNvSpPr>
          <p:nvPr/>
        </p:nvSpPr>
        <p:spPr>
          <a:xfrm>
            <a:off x="838200" y="3219191"/>
            <a:ext cx="2007046" cy="724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600" cap="small" dirty="0"/>
              <a:t>Big cities:</a:t>
            </a:r>
          </a:p>
          <a:p>
            <a:pPr marL="0" indent="0">
              <a:lnSpc>
                <a:spcPct val="100000"/>
              </a:lnSpc>
              <a:spcBef>
                <a:spcPts val="0"/>
              </a:spcBef>
              <a:buFont typeface="Arial" panose="020B0604020202020204" pitchFamily="34" charset="0"/>
              <a:buNone/>
            </a:pPr>
            <a:r>
              <a:rPr lang="en-GB" sz="1600" b="1" dirty="0"/>
              <a:t>Municipal Police</a:t>
            </a:r>
            <a:endParaRPr lang="tr-TR" sz="2400" b="1" dirty="0"/>
          </a:p>
        </p:txBody>
      </p:sp>
      <p:sp>
        <p:nvSpPr>
          <p:cNvPr id="5" name="Tekstvak 4">
            <a:extLst>
              <a:ext uri="{FF2B5EF4-FFF2-40B4-BE49-F238E27FC236}">
                <a16:creationId xmlns:a16="http://schemas.microsoft.com/office/drawing/2014/main" id="{5152054D-77A7-44F6-A55F-80653430000C}"/>
              </a:ext>
            </a:extLst>
          </p:cNvPr>
          <p:cNvSpPr txBox="1"/>
          <p:nvPr/>
        </p:nvSpPr>
        <p:spPr>
          <a:xfrm>
            <a:off x="839788" y="1703843"/>
            <a:ext cx="652743" cy="369332"/>
          </a:xfrm>
          <a:prstGeom prst="rect">
            <a:avLst/>
          </a:prstGeom>
          <a:noFill/>
        </p:spPr>
        <p:txBody>
          <a:bodyPr wrap="none" rtlCol="0">
            <a:spAutoFit/>
          </a:bodyPr>
          <a:lstStyle/>
          <a:p>
            <a:r>
              <a:rPr lang="nl-NL" b="1" dirty="0">
                <a:solidFill>
                  <a:schemeClr val="bg1"/>
                </a:solidFill>
                <a:highlight>
                  <a:srgbClr val="000000"/>
                </a:highlight>
              </a:rPr>
              <a:t>1814</a:t>
            </a:r>
            <a:endParaRPr lang="nl-BE" b="1" dirty="0">
              <a:solidFill>
                <a:schemeClr val="bg1"/>
              </a:solidFill>
              <a:highlight>
                <a:srgbClr val="000000"/>
              </a:highlight>
            </a:endParaRPr>
          </a:p>
        </p:txBody>
      </p:sp>
      <p:sp>
        <p:nvSpPr>
          <p:cNvPr id="6" name="Tekstvak 5">
            <a:extLst>
              <a:ext uri="{FF2B5EF4-FFF2-40B4-BE49-F238E27FC236}">
                <a16:creationId xmlns:a16="http://schemas.microsoft.com/office/drawing/2014/main" id="{BA291A94-64B5-4CA9-907E-8EC617179CA3}"/>
              </a:ext>
            </a:extLst>
          </p:cNvPr>
          <p:cNvSpPr txBox="1"/>
          <p:nvPr/>
        </p:nvSpPr>
        <p:spPr>
          <a:xfrm>
            <a:off x="3629466" y="1703248"/>
            <a:ext cx="652743" cy="369332"/>
          </a:xfrm>
          <a:prstGeom prst="rect">
            <a:avLst/>
          </a:prstGeom>
          <a:noFill/>
        </p:spPr>
        <p:txBody>
          <a:bodyPr wrap="none" rtlCol="0">
            <a:spAutoFit/>
          </a:bodyPr>
          <a:lstStyle/>
          <a:p>
            <a:r>
              <a:rPr lang="nl-NL" b="1" dirty="0">
                <a:solidFill>
                  <a:schemeClr val="bg1"/>
                </a:solidFill>
                <a:highlight>
                  <a:srgbClr val="000000"/>
                </a:highlight>
              </a:rPr>
              <a:t>1945</a:t>
            </a:r>
            <a:endParaRPr lang="nl-BE" b="1" dirty="0">
              <a:solidFill>
                <a:schemeClr val="bg1"/>
              </a:solidFill>
              <a:highlight>
                <a:srgbClr val="000000"/>
              </a:highlight>
            </a:endParaRPr>
          </a:p>
        </p:txBody>
      </p:sp>
      <p:sp>
        <p:nvSpPr>
          <p:cNvPr id="7" name="Content Placeholder 2">
            <a:extLst>
              <a:ext uri="{FF2B5EF4-FFF2-40B4-BE49-F238E27FC236}">
                <a16:creationId xmlns:a16="http://schemas.microsoft.com/office/drawing/2014/main" id="{C6205D66-F24B-4DE4-88D2-1E4F7A92E6CF}"/>
              </a:ext>
            </a:extLst>
          </p:cNvPr>
          <p:cNvSpPr txBox="1">
            <a:spLocks/>
          </p:cNvSpPr>
          <p:nvPr/>
        </p:nvSpPr>
        <p:spPr>
          <a:xfrm>
            <a:off x="3564869" y="2502395"/>
            <a:ext cx="2791266" cy="957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nl-NL" sz="1600" cap="small" dirty="0"/>
              <a:t>Small </a:t>
            </a:r>
            <a:r>
              <a:rPr lang="nl-NL" sz="1600" cap="small" dirty="0" err="1"/>
              <a:t>municipalites</a:t>
            </a:r>
            <a:r>
              <a:rPr lang="nl-NL" sz="1600" cap="small" dirty="0"/>
              <a:t>:</a:t>
            </a:r>
          </a:p>
          <a:p>
            <a:pPr marL="0" indent="0">
              <a:lnSpc>
                <a:spcPct val="110000"/>
              </a:lnSpc>
              <a:spcBef>
                <a:spcPts val="0"/>
              </a:spcBef>
              <a:buFont typeface="Arial" panose="020B0604020202020204" pitchFamily="34" charset="0"/>
              <a:buNone/>
            </a:pPr>
            <a:r>
              <a:rPr lang="nl-NL" sz="1600" b="1" dirty="0" err="1"/>
              <a:t>Police</a:t>
            </a:r>
            <a:r>
              <a:rPr lang="nl-NL" sz="1600" b="1" dirty="0"/>
              <a:t> of </a:t>
            </a:r>
            <a:r>
              <a:rPr lang="nl-NL" sz="1600" b="1" dirty="0" err="1"/>
              <a:t>the</a:t>
            </a:r>
            <a:r>
              <a:rPr lang="nl-NL" sz="1600" b="1" dirty="0"/>
              <a:t> </a:t>
            </a:r>
            <a:r>
              <a:rPr lang="nl-NL" sz="1600" b="1" dirty="0" err="1"/>
              <a:t>Kingdom</a:t>
            </a:r>
            <a:endParaRPr lang="nl-NL" sz="1600" b="1" dirty="0"/>
          </a:p>
          <a:p>
            <a:pPr marL="0" indent="0">
              <a:lnSpc>
                <a:spcPct val="110000"/>
              </a:lnSpc>
              <a:spcBef>
                <a:spcPts val="0"/>
              </a:spcBef>
              <a:buFont typeface="Arial" panose="020B0604020202020204" pitchFamily="34" charset="0"/>
              <a:buNone/>
            </a:pPr>
            <a:r>
              <a:rPr lang="en-GB" sz="1600" dirty="0">
                <a:ea typeface="Calibri" panose="020F0502020204030204" pitchFamily="34" charset="0"/>
              </a:rPr>
              <a:t>“</a:t>
            </a:r>
            <a:r>
              <a:rPr lang="en-GB" sz="1600" dirty="0" err="1">
                <a:ea typeface="Calibri" panose="020F0502020204030204" pitchFamily="34" charset="0"/>
              </a:rPr>
              <a:t>Rijkspolitie</a:t>
            </a:r>
            <a:r>
              <a:rPr lang="en-GB" sz="1600" dirty="0">
                <a:ea typeface="Calibri" panose="020F0502020204030204" pitchFamily="34" charset="0"/>
              </a:rPr>
              <a:t>”</a:t>
            </a:r>
          </a:p>
          <a:p>
            <a:pPr marL="0" indent="0">
              <a:lnSpc>
                <a:spcPct val="110000"/>
              </a:lnSpc>
              <a:spcBef>
                <a:spcPts val="0"/>
              </a:spcBef>
              <a:buFont typeface="Arial" panose="020B0604020202020204" pitchFamily="34" charset="0"/>
              <a:buNone/>
            </a:pPr>
            <a:endParaRPr lang="tr-TR" sz="2400" dirty="0"/>
          </a:p>
        </p:txBody>
      </p:sp>
      <p:sp>
        <p:nvSpPr>
          <p:cNvPr id="9" name="Content Placeholder 2">
            <a:extLst>
              <a:ext uri="{FF2B5EF4-FFF2-40B4-BE49-F238E27FC236}">
                <a16:creationId xmlns:a16="http://schemas.microsoft.com/office/drawing/2014/main" id="{90B7B6FE-1E43-4E66-9023-A475ED12B266}"/>
              </a:ext>
            </a:extLst>
          </p:cNvPr>
          <p:cNvSpPr txBox="1">
            <a:spLocks/>
          </p:cNvSpPr>
          <p:nvPr/>
        </p:nvSpPr>
        <p:spPr>
          <a:xfrm>
            <a:off x="3556315" y="5167311"/>
            <a:ext cx="2791266"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nl-NL" sz="1600" cap="small" dirty="0"/>
              <a:t>Military </a:t>
            </a:r>
            <a:r>
              <a:rPr lang="nl-NL" sz="1600" cap="small" dirty="0" err="1"/>
              <a:t>missions</a:t>
            </a:r>
            <a:r>
              <a:rPr lang="nl-NL" sz="1600" cap="small" dirty="0"/>
              <a:t>:</a:t>
            </a:r>
          </a:p>
          <a:p>
            <a:pPr marL="0" indent="0">
              <a:lnSpc>
                <a:spcPct val="100000"/>
              </a:lnSpc>
              <a:spcBef>
                <a:spcPts val="0"/>
              </a:spcBef>
              <a:buFont typeface="Arial" panose="020B0604020202020204" pitchFamily="34" charset="0"/>
              <a:buNone/>
            </a:pPr>
            <a:r>
              <a:rPr lang="nl-NL" sz="1600" b="1" dirty="0"/>
              <a:t>Royal Gendarmerie</a:t>
            </a:r>
          </a:p>
          <a:p>
            <a:pPr marL="0" indent="0">
              <a:lnSpc>
                <a:spcPct val="100000"/>
              </a:lnSpc>
              <a:spcBef>
                <a:spcPts val="0"/>
              </a:spcBef>
              <a:buFont typeface="Arial" panose="020B0604020202020204" pitchFamily="34" charset="0"/>
              <a:buNone/>
            </a:pPr>
            <a:r>
              <a:rPr lang="en-GB" sz="1600" dirty="0">
                <a:ea typeface="Calibri" panose="020F0502020204030204" pitchFamily="34" charset="0"/>
              </a:rPr>
              <a:t>“</a:t>
            </a:r>
            <a:r>
              <a:rPr lang="en-GB" sz="1600" dirty="0" err="1">
                <a:ea typeface="Calibri" panose="020F0502020204030204" pitchFamily="34" charset="0"/>
              </a:rPr>
              <a:t>Koninklijke</a:t>
            </a:r>
            <a:r>
              <a:rPr lang="en-GB" sz="1600" dirty="0">
                <a:ea typeface="Calibri" panose="020F0502020204030204" pitchFamily="34" charset="0"/>
              </a:rPr>
              <a:t> </a:t>
            </a:r>
            <a:r>
              <a:rPr lang="en-GB" sz="1600" dirty="0" err="1">
                <a:ea typeface="Calibri" panose="020F0502020204030204" pitchFamily="34" charset="0"/>
              </a:rPr>
              <a:t>Marechaussee</a:t>
            </a:r>
            <a:r>
              <a:rPr lang="en-GB" sz="1600" dirty="0">
                <a:ea typeface="Calibri" panose="020F0502020204030204" pitchFamily="34" charset="0"/>
              </a:rPr>
              <a:t>” (</a:t>
            </a:r>
            <a:r>
              <a:rPr lang="en-GB" sz="1600" dirty="0" err="1">
                <a:ea typeface="Calibri" panose="020F0502020204030204" pitchFamily="34" charset="0"/>
              </a:rPr>
              <a:t>KMar</a:t>
            </a:r>
            <a:r>
              <a:rPr lang="en-GB" sz="1600" dirty="0">
                <a:ea typeface="Calibri" panose="020F0502020204030204" pitchFamily="34" charset="0"/>
              </a:rPr>
              <a:t>)</a:t>
            </a:r>
          </a:p>
          <a:p>
            <a:pPr marL="0" indent="0">
              <a:lnSpc>
                <a:spcPct val="100000"/>
              </a:lnSpc>
              <a:spcBef>
                <a:spcPts val="0"/>
              </a:spcBef>
              <a:buFont typeface="Arial" panose="020B0604020202020204" pitchFamily="34" charset="0"/>
              <a:buNone/>
            </a:pPr>
            <a:endParaRPr lang="tr-TR" sz="2400" dirty="0"/>
          </a:p>
        </p:txBody>
      </p:sp>
      <p:sp>
        <p:nvSpPr>
          <p:cNvPr id="10" name="Content Placeholder 2">
            <a:extLst>
              <a:ext uri="{FF2B5EF4-FFF2-40B4-BE49-F238E27FC236}">
                <a16:creationId xmlns:a16="http://schemas.microsoft.com/office/drawing/2014/main" id="{959989E5-5C7E-4C50-AC08-D228877AB9FE}"/>
              </a:ext>
            </a:extLst>
          </p:cNvPr>
          <p:cNvSpPr txBox="1">
            <a:spLocks/>
          </p:cNvSpPr>
          <p:nvPr/>
        </p:nvSpPr>
        <p:spPr>
          <a:xfrm>
            <a:off x="3629466" y="3861860"/>
            <a:ext cx="2008634" cy="724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600" cap="small" dirty="0"/>
              <a:t>Big cities:</a:t>
            </a:r>
          </a:p>
          <a:p>
            <a:pPr marL="0" indent="0">
              <a:lnSpc>
                <a:spcPct val="100000"/>
              </a:lnSpc>
              <a:spcBef>
                <a:spcPts val="0"/>
              </a:spcBef>
              <a:buFont typeface="Arial" panose="020B0604020202020204" pitchFamily="34" charset="0"/>
              <a:buNone/>
            </a:pPr>
            <a:r>
              <a:rPr lang="en-GB" sz="1600" b="1" dirty="0"/>
              <a:t>Municipal Police</a:t>
            </a:r>
            <a:endParaRPr lang="tr-TR" sz="2400" b="1" dirty="0"/>
          </a:p>
        </p:txBody>
      </p:sp>
      <p:sp>
        <p:nvSpPr>
          <p:cNvPr id="11" name="Tekstvak 10">
            <a:extLst>
              <a:ext uri="{FF2B5EF4-FFF2-40B4-BE49-F238E27FC236}">
                <a16:creationId xmlns:a16="http://schemas.microsoft.com/office/drawing/2014/main" id="{09E00F64-87C5-4D8A-BDC2-D9DA1B333DDA}"/>
              </a:ext>
            </a:extLst>
          </p:cNvPr>
          <p:cNvSpPr txBox="1"/>
          <p:nvPr/>
        </p:nvSpPr>
        <p:spPr>
          <a:xfrm>
            <a:off x="6419144" y="1717829"/>
            <a:ext cx="652743" cy="369332"/>
          </a:xfrm>
          <a:prstGeom prst="rect">
            <a:avLst/>
          </a:prstGeom>
          <a:noFill/>
        </p:spPr>
        <p:txBody>
          <a:bodyPr wrap="none" rtlCol="0">
            <a:spAutoFit/>
          </a:bodyPr>
          <a:lstStyle/>
          <a:p>
            <a:r>
              <a:rPr lang="nl-NL" b="1" dirty="0">
                <a:solidFill>
                  <a:schemeClr val="bg1"/>
                </a:solidFill>
                <a:highlight>
                  <a:srgbClr val="000000"/>
                </a:highlight>
              </a:rPr>
              <a:t>1993</a:t>
            </a:r>
            <a:endParaRPr lang="nl-BE" b="1" dirty="0">
              <a:solidFill>
                <a:schemeClr val="bg1"/>
              </a:solidFill>
              <a:highlight>
                <a:srgbClr val="000000"/>
              </a:highlight>
            </a:endParaRPr>
          </a:p>
        </p:txBody>
      </p:sp>
      <p:sp>
        <p:nvSpPr>
          <p:cNvPr id="12" name="Content Placeholder 2">
            <a:extLst>
              <a:ext uri="{FF2B5EF4-FFF2-40B4-BE49-F238E27FC236}">
                <a16:creationId xmlns:a16="http://schemas.microsoft.com/office/drawing/2014/main" id="{7DDE3CA6-CE46-40A4-AD71-44336664637C}"/>
              </a:ext>
            </a:extLst>
          </p:cNvPr>
          <p:cNvSpPr txBox="1">
            <a:spLocks/>
          </p:cNvSpPr>
          <p:nvPr/>
        </p:nvSpPr>
        <p:spPr>
          <a:xfrm>
            <a:off x="6356135" y="4050049"/>
            <a:ext cx="2791266" cy="15112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nl-NL" sz="1600" b="1" dirty="0" err="1"/>
              <a:t>Regional</a:t>
            </a:r>
            <a:r>
              <a:rPr lang="nl-NL" sz="1600" b="1" dirty="0"/>
              <a:t> </a:t>
            </a:r>
            <a:r>
              <a:rPr lang="nl-NL" sz="1600" b="1" dirty="0" err="1"/>
              <a:t>Police</a:t>
            </a:r>
            <a:endParaRPr lang="nl-NL" sz="1600" b="1" dirty="0"/>
          </a:p>
          <a:p>
            <a:pPr>
              <a:lnSpc>
                <a:spcPct val="100000"/>
              </a:lnSpc>
              <a:spcBef>
                <a:spcPts val="0"/>
              </a:spcBef>
              <a:buFontTx/>
              <a:buChar char="-"/>
            </a:pPr>
            <a:r>
              <a:rPr lang="nl-NL" sz="1600" dirty="0"/>
              <a:t>25 </a:t>
            </a:r>
            <a:r>
              <a:rPr lang="nl-NL" sz="1600" dirty="0" err="1"/>
              <a:t>regional</a:t>
            </a:r>
            <a:r>
              <a:rPr lang="nl-NL" sz="1600" dirty="0"/>
              <a:t> </a:t>
            </a:r>
            <a:r>
              <a:rPr lang="nl-NL" sz="1600" dirty="0" err="1"/>
              <a:t>forces</a:t>
            </a:r>
            <a:endParaRPr lang="nl-NL" sz="1600" dirty="0"/>
          </a:p>
          <a:p>
            <a:pPr>
              <a:lnSpc>
                <a:spcPct val="100000"/>
              </a:lnSpc>
              <a:spcBef>
                <a:spcPts val="0"/>
              </a:spcBef>
              <a:buFontTx/>
              <a:buChar char="-"/>
            </a:pPr>
            <a:r>
              <a:rPr lang="nl-NL" sz="1600" dirty="0" err="1"/>
              <a:t>divided</a:t>
            </a:r>
            <a:r>
              <a:rPr lang="nl-NL" sz="1600" dirty="0"/>
              <a:t> in </a:t>
            </a:r>
            <a:r>
              <a:rPr lang="nl-NL" sz="1600" dirty="0" err="1"/>
              <a:t>districs</a:t>
            </a:r>
            <a:endParaRPr lang="nl-NL" sz="1600" dirty="0"/>
          </a:p>
          <a:p>
            <a:pPr>
              <a:lnSpc>
                <a:spcPct val="100000"/>
              </a:lnSpc>
              <a:spcBef>
                <a:spcPts val="0"/>
              </a:spcBef>
              <a:buFontTx/>
              <a:buChar char="-"/>
            </a:pPr>
            <a:r>
              <a:rPr lang="nl-NL" sz="1600" dirty="0" err="1"/>
              <a:t>divided</a:t>
            </a:r>
            <a:r>
              <a:rPr lang="nl-NL" sz="1600" dirty="0"/>
              <a:t> in </a:t>
            </a:r>
            <a:r>
              <a:rPr lang="nl-NL" sz="1600" dirty="0" err="1"/>
              <a:t>local</a:t>
            </a:r>
            <a:r>
              <a:rPr lang="nl-NL" sz="1600" dirty="0"/>
              <a:t> </a:t>
            </a:r>
            <a:r>
              <a:rPr lang="nl-NL" sz="1600" dirty="0" err="1"/>
              <a:t>entities</a:t>
            </a:r>
            <a:endParaRPr lang="tr-TR" sz="2400" dirty="0"/>
          </a:p>
        </p:txBody>
      </p:sp>
      <p:sp>
        <p:nvSpPr>
          <p:cNvPr id="13" name="Content Placeholder 2">
            <a:extLst>
              <a:ext uri="{FF2B5EF4-FFF2-40B4-BE49-F238E27FC236}">
                <a16:creationId xmlns:a16="http://schemas.microsoft.com/office/drawing/2014/main" id="{948567F7-3A64-4BDB-931B-0CF1E3E02A93}"/>
              </a:ext>
            </a:extLst>
          </p:cNvPr>
          <p:cNvSpPr txBox="1">
            <a:spLocks/>
          </p:cNvSpPr>
          <p:nvPr/>
        </p:nvSpPr>
        <p:spPr>
          <a:xfrm>
            <a:off x="6356135" y="2740215"/>
            <a:ext cx="2791266" cy="9342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nl-NL" sz="1600" b="1" dirty="0"/>
              <a:t>National </a:t>
            </a:r>
            <a:r>
              <a:rPr lang="nl-NL" sz="1600" b="1" dirty="0" err="1"/>
              <a:t>Police</a:t>
            </a:r>
            <a:r>
              <a:rPr lang="nl-NL" sz="1600" b="1" dirty="0"/>
              <a:t> Service </a:t>
            </a:r>
          </a:p>
          <a:p>
            <a:pPr marL="0" indent="0">
              <a:lnSpc>
                <a:spcPct val="100000"/>
              </a:lnSpc>
              <a:spcBef>
                <a:spcPts val="0"/>
              </a:spcBef>
              <a:buFont typeface="Arial" panose="020B0604020202020204" pitchFamily="34" charset="0"/>
              <a:buNone/>
            </a:pPr>
            <a:r>
              <a:rPr lang="nl-NL" sz="1600" b="1" dirty="0"/>
              <a:t>Force </a:t>
            </a:r>
            <a:r>
              <a:rPr lang="nl-NL" sz="1600" dirty="0"/>
              <a:t>(KLPD)</a:t>
            </a:r>
            <a:endParaRPr lang="tr-TR" sz="2400" dirty="0"/>
          </a:p>
        </p:txBody>
      </p:sp>
      <p:sp>
        <p:nvSpPr>
          <p:cNvPr id="14" name="Content Placeholder 2">
            <a:extLst>
              <a:ext uri="{FF2B5EF4-FFF2-40B4-BE49-F238E27FC236}">
                <a16:creationId xmlns:a16="http://schemas.microsoft.com/office/drawing/2014/main" id="{B6E50068-0AAC-40B7-BA07-797C1934B807}"/>
              </a:ext>
            </a:extLst>
          </p:cNvPr>
          <p:cNvSpPr txBox="1">
            <a:spLocks/>
          </p:cNvSpPr>
          <p:nvPr/>
        </p:nvSpPr>
        <p:spPr>
          <a:xfrm>
            <a:off x="6356135" y="5167312"/>
            <a:ext cx="2791266"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nl-NL" sz="1600" cap="small" dirty="0"/>
              <a:t>Part of </a:t>
            </a:r>
            <a:r>
              <a:rPr lang="nl-NL" sz="1600" cap="small" dirty="0" err="1"/>
              <a:t>the</a:t>
            </a:r>
            <a:r>
              <a:rPr lang="nl-NL" sz="1600" cap="small" dirty="0"/>
              <a:t> </a:t>
            </a:r>
            <a:r>
              <a:rPr lang="nl-NL" sz="1600" cap="small" dirty="0" err="1"/>
              <a:t>Army</a:t>
            </a:r>
            <a:r>
              <a:rPr lang="nl-NL" sz="1600" cap="small" dirty="0"/>
              <a:t>:</a:t>
            </a:r>
          </a:p>
          <a:p>
            <a:pPr marL="0" indent="0">
              <a:lnSpc>
                <a:spcPct val="100000"/>
              </a:lnSpc>
              <a:spcBef>
                <a:spcPts val="0"/>
              </a:spcBef>
              <a:buFont typeface="Arial" panose="020B0604020202020204" pitchFamily="34" charset="0"/>
              <a:buNone/>
            </a:pPr>
            <a:r>
              <a:rPr lang="nl-NL" sz="1600" b="1" dirty="0"/>
              <a:t>Royal Gendarmerie</a:t>
            </a:r>
          </a:p>
          <a:p>
            <a:pPr marL="0" indent="0">
              <a:lnSpc>
                <a:spcPct val="100000"/>
              </a:lnSpc>
              <a:spcBef>
                <a:spcPts val="0"/>
              </a:spcBef>
              <a:buFont typeface="Arial" panose="020B0604020202020204" pitchFamily="34" charset="0"/>
              <a:buNone/>
            </a:pPr>
            <a:r>
              <a:rPr lang="en-GB" sz="1600" dirty="0">
                <a:ea typeface="Calibri" panose="020F0502020204030204" pitchFamily="34" charset="0"/>
              </a:rPr>
              <a:t>“</a:t>
            </a:r>
            <a:r>
              <a:rPr lang="en-GB" sz="1600" dirty="0" err="1">
                <a:ea typeface="Calibri" panose="020F0502020204030204" pitchFamily="34" charset="0"/>
              </a:rPr>
              <a:t>Koninklijke</a:t>
            </a:r>
            <a:r>
              <a:rPr lang="en-GB" sz="1600" dirty="0">
                <a:ea typeface="Calibri" panose="020F0502020204030204" pitchFamily="34" charset="0"/>
              </a:rPr>
              <a:t> </a:t>
            </a:r>
            <a:r>
              <a:rPr lang="en-GB" sz="1600" dirty="0" err="1">
                <a:ea typeface="Calibri" panose="020F0502020204030204" pitchFamily="34" charset="0"/>
              </a:rPr>
              <a:t>Marechaussee</a:t>
            </a:r>
            <a:r>
              <a:rPr lang="en-GB" sz="1600" dirty="0">
                <a:ea typeface="Calibri" panose="020F0502020204030204" pitchFamily="34" charset="0"/>
              </a:rPr>
              <a:t>” (</a:t>
            </a:r>
            <a:r>
              <a:rPr lang="en-GB" sz="1600" dirty="0" err="1">
                <a:ea typeface="Calibri" panose="020F0502020204030204" pitchFamily="34" charset="0"/>
              </a:rPr>
              <a:t>KMar</a:t>
            </a:r>
            <a:r>
              <a:rPr lang="en-GB" sz="1600" dirty="0">
                <a:ea typeface="Calibri" panose="020F0502020204030204" pitchFamily="34" charset="0"/>
              </a:rPr>
              <a:t>)</a:t>
            </a:r>
          </a:p>
          <a:p>
            <a:pPr marL="0" indent="0">
              <a:lnSpc>
                <a:spcPct val="100000"/>
              </a:lnSpc>
              <a:spcBef>
                <a:spcPts val="0"/>
              </a:spcBef>
              <a:buFont typeface="Arial" panose="020B0604020202020204" pitchFamily="34" charset="0"/>
              <a:buNone/>
            </a:pPr>
            <a:endParaRPr lang="tr-TR" sz="2400" dirty="0"/>
          </a:p>
        </p:txBody>
      </p:sp>
      <p:sp>
        <p:nvSpPr>
          <p:cNvPr id="15" name="Tekstvak 14">
            <a:extLst>
              <a:ext uri="{FF2B5EF4-FFF2-40B4-BE49-F238E27FC236}">
                <a16:creationId xmlns:a16="http://schemas.microsoft.com/office/drawing/2014/main" id="{1D140106-791A-4756-A609-45DBC259BD03}"/>
              </a:ext>
            </a:extLst>
          </p:cNvPr>
          <p:cNvSpPr txBox="1"/>
          <p:nvPr/>
        </p:nvSpPr>
        <p:spPr>
          <a:xfrm>
            <a:off x="9435860" y="1690688"/>
            <a:ext cx="652743" cy="369332"/>
          </a:xfrm>
          <a:prstGeom prst="rect">
            <a:avLst/>
          </a:prstGeom>
          <a:noFill/>
        </p:spPr>
        <p:txBody>
          <a:bodyPr wrap="none" rtlCol="0">
            <a:spAutoFit/>
          </a:bodyPr>
          <a:lstStyle/>
          <a:p>
            <a:r>
              <a:rPr lang="nl-NL" b="1" dirty="0">
                <a:solidFill>
                  <a:schemeClr val="bg1"/>
                </a:solidFill>
                <a:highlight>
                  <a:srgbClr val="000000"/>
                </a:highlight>
              </a:rPr>
              <a:t>2013</a:t>
            </a:r>
            <a:endParaRPr lang="nl-BE" b="1" dirty="0">
              <a:solidFill>
                <a:schemeClr val="bg1"/>
              </a:solidFill>
              <a:highlight>
                <a:srgbClr val="000000"/>
              </a:highlight>
            </a:endParaRPr>
          </a:p>
        </p:txBody>
      </p:sp>
      <p:sp>
        <p:nvSpPr>
          <p:cNvPr id="16" name="Content Placeholder 2">
            <a:extLst>
              <a:ext uri="{FF2B5EF4-FFF2-40B4-BE49-F238E27FC236}">
                <a16:creationId xmlns:a16="http://schemas.microsoft.com/office/drawing/2014/main" id="{2AFA8A21-C45B-4775-BFEB-81996FF3B606}"/>
              </a:ext>
            </a:extLst>
          </p:cNvPr>
          <p:cNvSpPr txBox="1">
            <a:spLocks/>
          </p:cNvSpPr>
          <p:nvPr/>
        </p:nvSpPr>
        <p:spPr>
          <a:xfrm>
            <a:off x="9435860" y="3406096"/>
            <a:ext cx="2791266" cy="7378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nl-NL" sz="1600" b="1" dirty="0"/>
              <a:t>National </a:t>
            </a:r>
            <a:r>
              <a:rPr lang="nl-NL" sz="1600" b="1" dirty="0" err="1"/>
              <a:t>Police</a:t>
            </a:r>
            <a:r>
              <a:rPr lang="nl-NL" sz="1600" b="1" dirty="0"/>
              <a:t> of </a:t>
            </a:r>
            <a:r>
              <a:rPr lang="nl-NL" sz="1600" b="1" dirty="0" err="1"/>
              <a:t>the</a:t>
            </a:r>
            <a:r>
              <a:rPr lang="nl-NL" sz="1600" b="1" dirty="0"/>
              <a:t> Netherlands </a:t>
            </a:r>
            <a:r>
              <a:rPr lang="nl-NL" sz="1600" dirty="0"/>
              <a:t>(NPN)</a:t>
            </a:r>
          </a:p>
        </p:txBody>
      </p:sp>
      <p:cxnSp>
        <p:nvCxnSpPr>
          <p:cNvPr id="18" name="Rechte verbindingslijn met pijl 17">
            <a:extLst>
              <a:ext uri="{FF2B5EF4-FFF2-40B4-BE49-F238E27FC236}">
                <a16:creationId xmlns:a16="http://schemas.microsoft.com/office/drawing/2014/main" id="{B0638DC2-F62D-49A6-8874-D2C0CBD41EE9}"/>
              </a:ext>
            </a:extLst>
          </p:cNvPr>
          <p:cNvCxnSpPr>
            <a:cxnSpLocks/>
            <a:stCxn id="4" idx="3"/>
            <a:endCxn id="7" idx="1"/>
          </p:cNvCxnSpPr>
          <p:nvPr/>
        </p:nvCxnSpPr>
        <p:spPr>
          <a:xfrm flipV="1">
            <a:off x="2845246" y="2981193"/>
            <a:ext cx="719623" cy="600380"/>
          </a:xfrm>
          <a:prstGeom prst="straightConnector1">
            <a:avLst/>
          </a:prstGeom>
          <a:ln w="127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a:extLst>
              <a:ext uri="{FF2B5EF4-FFF2-40B4-BE49-F238E27FC236}">
                <a16:creationId xmlns:a16="http://schemas.microsoft.com/office/drawing/2014/main" id="{9A9E9BD3-C8E7-41F8-8398-77747ABFB224}"/>
              </a:ext>
            </a:extLst>
          </p:cNvPr>
          <p:cNvCxnSpPr>
            <a:cxnSpLocks/>
            <a:stCxn id="4" idx="3"/>
            <a:endCxn id="10" idx="1"/>
          </p:cNvCxnSpPr>
          <p:nvPr/>
        </p:nvCxnSpPr>
        <p:spPr>
          <a:xfrm>
            <a:off x="2845246" y="3581573"/>
            <a:ext cx="784220" cy="642669"/>
          </a:xfrm>
          <a:prstGeom prst="straightConnector1">
            <a:avLst/>
          </a:prstGeom>
          <a:ln w="127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4" name="Rechte verbindingslijn met pijl 23">
            <a:extLst>
              <a:ext uri="{FF2B5EF4-FFF2-40B4-BE49-F238E27FC236}">
                <a16:creationId xmlns:a16="http://schemas.microsoft.com/office/drawing/2014/main" id="{DB547E7C-E38A-4EE9-8124-413241C51593}"/>
              </a:ext>
            </a:extLst>
          </p:cNvPr>
          <p:cNvCxnSpPr>
            <a:cxnSpLocks/>
          </p:cNvCxnSpPr>
          <p:nvPr/>
        </p:nvCxnSpPr>
        <p:spPr>
          <a:xfrm>
            <a:off x="2845246" y="5591674"/>
            <a:ext cx="702513" cy="0"/>
          </a:xfrm>
          <a:prstGeom prst="straightConnector1">
            <a:avLst/>
          </a:prstGeom>
          <a:ln w="127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7" name="Rechte verbindingslijn met pijl 26">
            <a:extLst>
              <a:ext uri="{FF2B5EF4-FFF2-40B4-BE49-F238E27FC236}">
                <a16:creationId xmlns:a16="http://schemas.microsoft.com/office/drawing/2014/main" id="{2530CF31-DD4C-4E19-BA3F-02AFCE0D5001}"/>
              </a:ext>
            </a:extLst>
          </p:cNvPr>
          <p:cNvCxnSpPr>
            <a:cxnSpLocks/>
          </p:cNvCxnSpPr>
          <p:nvPr/>
        </p:nvCxnSpPr>
        <p:spPr>
          <a:xfrm>
            <a:off x="5629545" y="2935557"/>
            <a:ext cx="718035" cy="0"/>
          </a:xfrm>
          <a:prstGeom prst="straightConnector1">
            <a:avLst/>
          </a:prstGeom>
          <a:ln w="127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0" name="Rechte verbindingslijn met pijl 29">
            <a:extLst>
              <a:ext uri="{FF2B5EF4-FFF2-40B4-BE49-F238E27FC236}">
                <a16:creationId xmlns:a16="http://schemas.microsoft.com/office/drawing/2014/main" id="{C8ACD092-D3E3-4F12-9505-B602A6AD41A1}"/>
              </a:ext>
            </a:extLst>
          </p:cNvPr>
          <p:cNvCxnSpPr>
            <a:cxnSpLocks/>
          </p:cNvCxnSpPr>
          <p:nvPr/>
        </p:nvCxnSpPr>
        <p:spPr>
          <a:xfrm>
            <a:off x="5629544" y="4235169"/>
            <a:ext cx="718035" cy="0"/>
          </a:xfrm>
          <a:prstGeom prst="straightConnector1">
            <a:avLst/>
          </a:prstGeom>
          <a:ln w="127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1" name="Rechte verbindingslijn met pijl 30">
            <a:extLst>
              <a:ext uri="{FF2B5EF4-FFF2-40B4-BE49-F238E27FC236}">
                <a16:creationId xmlns:a16="http://schemas.microsoft.com/office/drawing/2014/main" id="{E2F074D3-BF70-417B-8B24-4B13034DCF32}"/>
              </a:ext>
            </a:extLst>
          </p:cNvPr>
          <p:cNvCxnSpPr>
            <a:cxnSpLocks/>
          </p:cNvCxnSpPr>
          <p:nvPr/>
        </p:nvCxnSpPr>
        <p:spPr>
          <a:xfrm>
            <a:off x="5616449" y="5572185"/>
            <a:ext cx="718035" cy="0"/>
          </a:xfrm>
          <a:prstGeom prst="straightConnector1">
            <a:avLst/>
          </a:prstGeom>
          <a:ln w="127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2" name="Rechte verbindingslijn met pijl 31">
            <a:extLst>
              <a:ext uri="{FF2B5EF4-FFF2-40B4-BE49-F238E27FC236}">
                <a16:creationId xmlns:a16="http://schemas.microsoft.com/office/drawing/2014/main" id="{A2524424-E952-4E6C-B512-64F9856DCB0F}"/>
              </a:ext>
            </a:extLst>
          </p:cNvPr>
          <p:cNvCxnSpPr>
            <a:cxnSpLocks/>
          </p:cNvCxnSpPr>
          <p:nvPr/>
        </p:nvCxnSpPr>
        <p:spPr>
          <a:xfrm flipV="1">
            <a:off x="8460471" y="3716339"/>
            <a:ext cx="839104" cy="646747"/>
          </a:xfrm>
          <a:prstGeom prst="straightConnector1">
            <a:avLst/>
          </a:prstGeom>
          <a:ln w="127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5" name="Rechte verbindingslijn met pijl 34">
            <a:extLst>
              <a:ext uri="{FF2B5EF4-FFF2-40B4-BE49-F238E27FC236}">
                <a16:creationId xmlns:a16="http://schemas.microsoft.com/office/drawing/2014/main" id="{CF2E138D-CC14-4A28-8D57-D1B489EDFF62}"/>
              </a:ext>
            </a:extLst>
          </p:cNvPr>
          <p:cNvCxnSpPr>
            <a:cxnSpLocks/>
          </p:cNvCxnSpPr>
          <p:nvPr/>
        </p:nvCxnSpPr>
        <p:spPr>
          <a:xfrm>
            <a:off x="8460471" y="2935557"/>
            <a:ext cx="839104" cy="738876"/>
          </a:xfrm>
          <a:prstGeom prst="straightConnector1">
            <a:avLst/>
          </a:prstGeom>
          <a:ln w="127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47" name="Content Placeholder 2">
            <a:extLst>
              <a:ext uri="{FF2B5EF4-FFF2-40B4-BE49-F238E27FC236}">
                <a16:creationId xmlns:a16="http://schemas.microsoft.com/office/drawing/2014/main" id="{6B0A6A8B-ED86-4E63-9A8F-302BC4CBF9E0}"/>
              </a:ext>
            </a:extLst>
          </p:cNvPr>
          <p:cNvSpPr txBox="1">
            <a:spLocks/>
          </p:cNvSpPr>
          <p:nvPr/>
        </p:nvSpPr>
        <p:spPr>
          <a:xfrm>
            <a:off x="9435860" y="5167310"/>
            <a:ext cx="2791266"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endParaRPr lang="nl-NL" sz="1600" cap="small" dirty="0"/>
          </a:p>
          <a:p>
            <a:pPr marL="0" indent="0">
              <a:lnSpc>
                <a:spcPct val="100000"/>
              </a:lnSpc>
              <a:spcBef>
                <a:spcPts val="0"/>
              </a:spcBef>
              <a:buFont typeface="Arial" panose="020B0604020202020204" pitchFamily="34" charset="0"/>
              <a:buNone/>
            </a:pPr>
            <a:r>
              <a:rPr lang="nl-NL" sz="1600" b="1" dirty="0"/>
              <a:t>Royal Gendarmerie</a:t>
            </a:r>
          </a:p>
          <a:p>
            <a:pPr marL="0" indent="0">
              <a:lnSpc>
                <a:spcPct val="100000"/>
              </a:lnSpc>
              <a:spcBef>
                <a:spcPts val="0"/>
              </a:spcBef>
              <a:buFont typeface="Arial" panose="020B0604020202020204" pitchFamily="34" charset="0"/>
              <a:buNone/>
            </a:pPr>
            <a:r>
              <a:rPr lang="en-GB" sz="1600" dirty="0">
                <a:ea typeface="Calibri" panose="020F0502020204030204" pitchFamily="34" charset="0"/>
              </a:rPr>
              <a:t>“</a:t>
            </a:r>
            <a:r>
              <a:rPr lang="en-GB" sz="1600" dirty="0" err="1">
                <a:ea typeface="Calibri" panose="020F0502020204030204" pitchFamily="34" charset="0"/>
              </a:rPr>
              <a:t>Koninklijke</a:t>
            </a:r>
            <a:r>
              <a:rPr lang="en-GB" sz="1600" dirty="0">
                <a:ea typeface="Calibri" panose="020F0502020204030204" pitchFamily="34" charset="0"/>
              </a:rPr>
              <a:t> </a:t>
            </a:r>
            <a:r>
              <a:rPr lang="en-GB" sz="1600" dirty="0" err="1">
                <a:ea typeface="Calibri" panose="020F0502020204030204" pitchFamily="34" charset="0"/>
              </a:rPr>
              <a:t>Marechaussee</a:t>
            </a:r>
            <a:r>
              <a:rPr lang="en-GB" sz="1600" dirty="0">
                <a:ea typeface="Calibri" panose="020F0502020204030204" pitchFamily="34" charset="0"/>
              </a:rPr>
              <a:t>” (</a:t>
            </a:r>
            <a:r>
              <a:rPr lang="en-GB" sz="1600" dirty="0" err="1">
                <a:ea typeface="Calibri" panose="020F0502020204030204" pitchFamily="34" charset="0"/>
              </a:rPr>
              <a:t>KMar</a:t>
            </a:r>
            <a:r>
              <a:rPr lang="en-GB" sz="1600" dirty="0">
                <a:ea typeface="Calibri" panose="020F0502020204030204" pitchFamily="34" charset="0"/>
              </a:rPr>
              <a:t>)</a:t>
            </a:r>
          </a:p>
          <a:p>
            <a:pPr marL="0" indent="0">
              <a:lnSpc>
                <a:spcPct val="100000"/>
              </a:lnSpc>
              <a:spcBef>
                <a:spcPts val="0"/>
              </a:spcBef>
              <a:buFont typeface="Arial" panose="020B0604020202020204" pitchFamily="34" charset="0"/>
              <a:buNone/>
            </a:pPr>
            <a:endParaRPr lang="tr-TR" sz="2400" dirty="0"/>
          </a:p>
        </p:txBody>
      </p:sp>
      <p:cxnSp>
        <p:nvCxnSpPr>
          <p:cNvPr id="48" name="Rechte verbindingslijn met pijl 47">
            <a:extLst>
              <a:ext uri="{FF2B5EF4-FFF2-40B4-BE49-F238E27FC236}">
                <a16:creationId xmlns:a16="http://schemas.microsoft.com/office/drawing/2014/main" id="{0C580248-3995-45A3-A16C-378C65D7DB5C}"/>
              </a:ext>
            </a:extLst>
          </p:cNvPr>
          <p:cNvCxnSpPr>
            <a:cxnSpLocks/>
          </p:cNvCxnSpPr>
          <p:nvPr/>
        </p:nvCxnSpPr>
        <p:spPr>
          <a:xfrm>
            <a:off x="8460471" y="5591674"/>
            <a:ext cx="718035" cy="0"/>
          </a:xfrm>
          <a:prstGeom prst="straightConnector1">
            <a:avLst/>
          </a:prstGeom>
          <a:ln w="127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5CB143C2-5EDD-4DAF-9D1D-E49E4FFA2171}"/>
              </a:ext>
            </a:extLst>
          </p:cNvPr>
          <p:cNvCxnSpPr>
            <a:cxnSpLocks/>
          </p:cNvCxnSpPr>
          <p:nvPr/>
        </p:nvCxnSpPr>
        <p:spPr>
          <a:xfrm>
            <a:off x="3629466" y="5184025"/>
            <a:ext cx="8309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39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500"/>
                                        <p:tgtEl>
                                          <p:spTgt spid="5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0"/>
                                        </p:tgtEl>
                                      </p:cBhvr>
                                    </p:animEffect>
                                    <p:set>
                                      <p:cBhvr>
                                        <p:cTn id="50" dur="1" fill="hold">
                                          <p:stCondLst>
                                            <p:cond delay="499"/>
                                          </p:stCondLst>
                                        </p:cTn>
                                        <p:tgtEl>
                                          <p:spTgt spid="20"/>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3"/>
                                        </p:tgtEl>
                                      </p:cBhvr>
                                    </p:animEffect>
                                    <p:set>
                                      <p:cBhvr>
                                        <p:cTn id="53" dur="1" fill="hold">
                                          <p:stCondLst>
                                            <p:cond delay="499"/>
                                          </p:stCondLst>
                                        </p:cTn>
                                        <p:tgtEl>
                                          <p:spTgt spid="3"/>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4"/>
                                        </p:tgtEl>
                                      </p:cBhvr>
                                    </p:animEffect>
                                    <p:set>
                                      <p:cBhvr>
                                        <p:cTn id="56" dur="1" fill="hold">
                                          <p:stCondLst>
                                            <p:cond delay="499"/>
                                          </p:stCondLst>
                                        </p:cTn>
                                        <p:tgtEl>
                                          <p:spTgt spid="24"/>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5"/>
                                        </p:tgtEl>
                                      </p:cBhvr>
                                    </p:animEffect>
                                    <p:set>
                                      <p:cBhvr>
                                        <p:cTn id="59" dur="1" fill="hold">
                                          <p:stCondLst>
                                            <p:cond delay="499"/>
                                          </p:stCondLst>
                                        </p:cTn>
                                        <p:tgtEl>
                                          <p:spTgt spid="5"/>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par>
                                <p:cTn id="63" presetID="10" presetClass="entr" presetSubtype="0" fill="hold"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500"/>
                                        <p:tgtEl>
                                          <p:spTgt spid="1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childTnLst>
                                </p:cTn>
                              </p:par>
                              <p:par>
                                <p:cTn id="72" presetID="10" presetClass="entr" presetSubtype="0" fill="hold"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500"/>
                                        <p:tgtEl>
                                          <p:spTgt spid="14"/>
                                        </p:tgtEl>
                                      </p:cBhvr>
                                    </p:animEffect>
                                  </p:childTnLst>
                                </p:cTn>
                              </p:par>
                              <p:par>
                                <p:cTn id="78" presetID="10" presetClass="entr" presetSubtype="0" fill="hold"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500"/>
                                        <p:tgtEl>
                                          <p:spTgt spid="3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1" nodeType="clickEffect">
                                  <p:stCondLst>
                                    <p:cond delay="0"/>
                                  </p:stCondLst>
                                  <p:childTnLst>
                                    <p:animEffect transition="out" filter="fade">
                                      <p:cBhvr>
                                        <p:cTn id="84" dur="500"/>
                                        <p:tgtEl>
                                          <p:spTgt spid="6"/>
                                        </p:tgtEl>
                                      </p:cBhvr>
                                    </p:animEffect>
                                    <p:set>
                                      <p:cBhvr>
                                        <p:cTn id="85" dur="1" fill="hold">
                                          <p:stCondLst>
                                            <p:cond delay="499"/>
                                          </p:stCondLst>
                                        </p:cTn>
                                        <p:tgtEl>
                                          <p:spTgt spid="6"/>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7"/>
                                        </p:tgtEl>
                                      </p:cBhvr>
                                    </p:animEffect>
                                    <p:set>
                                      <p:cBhvr>
                                        <p:cTn id="88" dur="1" fill="hold">
                                          <p:stCondLst>
                                            <p:cond delay="499"/>
                                          </p:stCondLst>
                                        </p:cTn>
                                        <p:tgtEl>
                                          <p:spTgt spid="7"/>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10"/>
                                        </p:tgtEl>
                                      </p:cBhvr>
                                    </p:animEffect>
                                    <p:set>
                                      <p:cBhvr>
                                        <p:cTn id="91" dur="1" fill="hold">
                                          <p:stCondLst>
                                            <p:cond delay="499"/>
                                          </p:stCondLst>
                                        </p:cTn>
                                        <p:tgtEl>
                                          <p:spTgt spid="10"/>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9"/>
                                        </p:tgtEl>
                                      </p:cBhvr>
                                    </p:animEffect>
                                    <p:set>
                                      <p:cBhvr>
                                        <p:cTn id="94" dur="1" fill="hold">
                                          <p:stCondLst>
                                            <p:cond delay="499"/>
                                          </p:stCondLst>
                                        </p:cTn>
                                        <p:tgtEl>
                                          <p:spTgt spid="9"/>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27"/>
                                        </p:tgtEl>
                                      </p:cBhvr>
                                    </p:animEffect>
                                    <p:set>
                                      <p:cBhvr>
                                        <p:cTn id="97" dur="1" fill="hold">
                                          <p:stCondLst>
                                            <p:cond delay="499"/>
                                          </p:stCondLst>
                                        </p:cTn>
                                        <p:tgtEl>
                                          <p:spTgt spid="27"/>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30"/>
                                        </p:tgtEl>
                                      </p:cBhvr>
                                    </p:animEffect>
                                    <p:set>
                                      <p:cBhvr>
                                        <p:cTn id="100" dur="1" fill="hold">
                                          <p:stCondLst>
                                            <p:cond delay="499"/>
                                          </p:stCondLst>
                                        </p:cTn>
                                        <p:tgtEl>
                                          <p:spTgt spid="30"/>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31"/>
                                        </p:tgtEl>
                                      </p:cBhvr>
                                    </p:animEffect>
                                    <p:set>
                                      <p:cBhvr>
                                        <p:cTn id="103" dur="1" fill="hold">
                                          <p:stCondLst>
                                            <p:cond delay="499"/>
                                          </p:stCondLst>
                                        </p:cTn>
                                        <p:tgtEl>
                                          <p:spTgt spid="31"/>
                                        </p:tgtEl>
                                        <p:attrNameLst>
                                          <p:attrName>style.visibility</p:attrName>
                                        </p:attrNameLst>
                                      </p:cBhvr>
                                      <p:to>
                                        <p:strVal val="hidden"/>
                                      </p:to>
                                    </p:set>
                                  </p:childTnLst>
                                </p:cTn>
                              </p:par>
                              <p:par>
                                <p:cTn id="104" presetID="10" presetClass="entr" presetSubtype="0" fill="hold" grpId="0" nodeType="withEffect">
                                  <p:stCondLst>
                                    <p:cond delay="0"/>
                                  </p:stCondLst>
                                  <p:childTnLst>
                                    <p:set>
                                      <p:cBhvr>
                                        <p:cTn id="105" dur="1" fill="hold">
                                          <p:stCondLst>
                                            <p:cond delay="0"/>
                                          </p:stCondLst>
                                        </p:cTn>
                                        <p:tgtEl>
                                          <p:spTgt spid="15"/>
                                        </p:tgtEl>
                                        <p:attrNameLst>
                                          <p:attrName>style.visibility</p:attrName>
                                        </p:attrNameLst>
                                      </p:cBhvr>
                                      <p:to>
                                        <p:strVal val="visible"/>
                                      </p:to>
                                    </p:set>
                                    <p:animEffect transition="in" filter="fade">
                                      <p:cBhvr>
                                        <p:cTn id="106" dur="500"/>
                                        <p:tgtEl>
                                          <p:spTgt spid="1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6"/>
                                        </p:tgtEl>
                                        <p:attrNameLst>
                                          <p:attrName>style.visibility</p:attrName>
                                        </p:attrNameLst>
                                      </p:cBhvr>
                                      <p:to>
                                        <p:strVal val="visible"/>
                                      </p:to>
                                    </p:set>
                                    <p:animEffect transition="in" filter="fade">
                                      <p:cBhvr>
                                        <p:cTn id="109" dur="500"/>
                                        <p:tgtEl>
                                          <p:spTgt spid="16"/>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7"/>
                                        </p:tgtEl>
                                        <p:attrNameLst>
                                          <p:attrName>style.visibility</p:attrName>
                                        </p:attrNameLst>
                                      </p:cBhvr>
                                      <p:to>
                                        <p:strVal val="visible"/>
                                      </p:to>
                                    </p:set>
                                    <p:animEffect transition="in" filter="fade">
                                      <p:cBhvr>
                                        <p:cTn id="112" dur="500"/>
                                        <p:tgtEl>
                                          <p:spTgt spid="47"/>
                                        </p:tgtEl>
                                      </p:cBhvr>
                                    </p:animEffect>
                                  </p:childTnLst>
                                </p:cTn>
                              </p:par>
                              <p:par>
                                <p:cTn id="113" presetID="10" presetClass="entr" presetSubtype="0" fill="hold" nodeType="withEffect">
                                  <p:stCondLst>
                                    <p:cond delay="0"/>
                                  </p:stCondLst>
                                  <p:childTnLst>
                                    <p:set>
                                      <p:cBhvr>
                                        <p:cTn id="114" dur="1" fill="hold">
                                          <p:stCondLst>
                                            <p:cond delay="0"/>
                                          </p:stCondLst>
                                        </p:cTn>
                                        <p:tgtEl>
                                          <p:spTgt spid="48"/>
                                        </p:tgtEl>
                                        <p:attrNameLst>
                                          <p:attrName>style.visibility</p:attrName>
                                        </p:attrNameLst>
                                      </p:cBhvr>
                                      <p:to>
                                        <p:strVal val="visible"/>
                                      </p:to>
                                    </p:set>
                                    <p:animEffect transition="in" filter="fade">
                                      <p:cBhvr>
                                        <p:cTn id="115" dur="500"/>
                                        <p:tgtEl>
                                          <p:spTgt spid="48"/>
                                        </p:tgtEl>
                                      </p:cBhvr>
                                    </p:animEffect>
                                  </p:childTnLst>
                                </p:cTn>
                              </p:par>
                              <p:par>
                                <p:cTn id="116" presetID="10" presetClass="entr" presetSubtype="0" fill="hold" nodeType="with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500"/>
                                        <p:tgtEl>
                                          <p:spTgt spid="32"/>
                                        </p:tgtEl>
                                      </p:cBhvr>
                                    </p:animEffect>
                                  </p:childTnLst>
                                </p:cTn>
                              </p:par>
                              <p:par>
                                <p:cTn id="119" presetID="10" presetClass="entr" presetSubtype="0" fill="hold" nodeType="with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fade">
                                      <p:cBhvr>
                                        <p:cTn id="121" dur="500"/>
                                        <p:tgtEl>
                                          <p:spTgt spid="35"/>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grpId="1" nodeType="clickEffect">
                                  <p:stCondLst>
                                    <p:cond delay="0"/>
                                  </p:stCondLst>
                                  <p:childTnLst>
                                    <p:animEffect transition="out" filter="fade">
                                      <p:cBhvr>
                                        <p:cTn id="125" dur="500"/>
                                        <p:tgtEl>
                                          <p:spTgt spid="13"/>
                                        </p:tgtEl>
                                      </p:cBhvr>
                                    </p:animEffect>
                                    <p:set>
                                      <p:cBhvr>
                                        <p:cTn id="126" dur="1" fill="hold">
                                          <p:stCondLst>
                                            <p:cond delay="499"/>
                                          </p:stCondLst>
                                        </p:cTn>
                                        <p:tgtEl>
                                          <p:spTgt spid="13"/>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12"/>
                                        </p:tgtEl>
                                      </p:cBhvr>
                                    </p:animEffect>
                                    <p:set>
                                      <p:cBhvr>
                                        <p:cTn id="129" dur="1" fill="hold">
                                          <p:stCondLst>
                                            <p:cond delay="499"/>
                                          </p:stCondLst>
                                        </p:cTn>
                                        <p:tgtEl>
                                          <p:spTgt spid="12"/>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14"/>
                                        </p:tgtEl>
                                      </p:cBhvr>
                                    </p:animEffect>
                                    <p:set>
                                      <p:cBhvr>
                                        <p:cTn id="132" dur="1" fill="hold">
                                          <p:stCondLst>
                                            <p:cond delay="499"/>
                                          </p:stCondLst>
                                        </p:cTn>
                                        <p:tgtEl>
                                          <p:spTgt spid="14"/>
                                        </p:tgtEl>
                                        <p:attrNameLst>
                                          <p:attrName>style.visibility</p:attrName>
                                        </p:attrNameLst>
                                      </p:cBhvr>
                                      <p:to>
                                        <p:strVal val="hidden"/>
                                      </p:to>
                                    </p:set>
                                  </p:childTnLst>
                                </p:cTn>
                              </p:par>
                              <p:par>
                                <p:cTn id="133" presetID="10" presetClass="exit" presetSubtype="0" fill="hold" nodeType="withEffect">
                                  <p:stCondLst>
                                    <p:cond delay="0"/>
                                  </p:stCondLst>
                                  <p:childTnLst>
                                    <p:animEffect transition="out" filter="fade">
                                      <p:cBhvr>
                                        <p:cTn id="134" dur="500"/>
                                        <p:tgtEl>
                                          <p:spTgt spid="48"/>
                                        </p:tgtEl>
                                      </p:cBhvr>
                                    </p:animEffect>
                                    <p:set>
                                      <p:cBhvr>
                                        <p:cTn id="135" dur="1" fill="hold">
                                          <p:stCondLst>
                                            <p:cond delay="499"/>
                                          </p:stCondLst>
                                        </p:cTn>
                                        <p:tgtEl>
                                          <p:spTgt spid="48"/>
                                        </p:tgtEl>
                                        <p:attrNameLst>
                                          <p:attrName>style.visibility</p:attrName>
                                        </p:attrNameLst>
                                      </p:cBhvr>
                                      <p:to>
                                        <p:strVal val="hidden"/>
                                      </p:to>
                                    </p:set>
                                  </p:childTnLst>
                                </p:cTn>
                              </p:par>
                              <p:par>
                                <p:cTn id="136" presetID="10" presetClass="exit" presetSubtype="0" fill="hold" nodeType="withEffect">
                                  <p:stCondLst>
                                    <p:cond delay="0"/>
                                  </p:stCondLst>
                                  <p:childTnLst>
                                    <p:animEffect transition="out" filter="fade">
                                      <p:cBhvr>
                                        <p:cTn id="137" dur="500"/>
                                        <p:tgtEl>
                                          <p:spTgt spid="32"/>
                                        </p:tgtEl>
                                      </p:cBhvr>
                                    </p:animEffect>
                                    <p:set>
                                      <p:cBhvr>
                                        <p:cTn id="138" dur="1" fill="hold">
                                          <p:stCondLst>
                                            <p:cond delay="499"/>
                                          </p:stCondLst>
                                        </p:cTn>
                                        <p:tgtEl>
                                          <p:spTgt spid="32"/>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500"/>
                                        <p:tgtEl>
                                          <p:spTgt spid="35"/>
                                        </p:tgtEl>
                                      </p:cBhvr>
                                    </p:animEffect>
                                    <p:set>
                                      <p:cBhvr>
                                        <p:cTn id="141" dur="1" fill="hold">
                                          <p:stCondLst>
                                            <p:cond delay="499"/>
                                          </p:stCondLst>
                                        </p:cTn>
                                        <p:tgtEl>
                                          <p:spTgt spid="35"/>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11"/>
                                        </p:tgtEl>
                                      </p:cBhvr>
                                    </p:animEffect>
                                    <p:set>
                                      <p:cBhvr>
                                        <p:cTn id="14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P spid="7" grpId="0"/>
      <p:bldP spid="7" grpId="1"/>
      <p:bldP spid="9" grpId="0"/>
      <p:bldP spid="9" grpId="1"/>
      <p:bldP spid="10" grpId="0"/>
      <p:bldP spid="10" grpId="1"/>
      <p:bldP spid="11" grpId="0"/>
      <p:bldP spid="11" grpId="1"/>
      <p:bldP spid="12" grpId="0"/>
      <p:bldP spid="12" grpId="1"/>
      <p:bldP spid="13" grpId="0"/>
      <p:bldP spid="13" grpId="1"/>
      <p:bldP spid="14" grpId="0"/>
      <p:bldP spid="14" grpId="1"/>
      <p:bldP spid="15" grpId="0"/>
      <p:bldP spid="16" grpId="0"/>
      <p:bldP spid="47"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DED063E-DECE-4B18-9EEF-322724EFDF2E}"/>
              </a:ext>
            </a:extLst>
          </p:cNvPr>
          <p:cNvSpPr>
            <a:spLocks noGrp="1"/>
          </p:cNvSpPr>
          <p:nvPr>
            <p:ph idx="1"/>
          </p:nvPr>
        </p:nvSpPr>
        <p:spPr>
          <a:xfrm>
            <a:off x="838200" y="2768559"/>
            <a:ext cx="10515600" cy="2127331"/>
          </a:xfrm>
        </p:spPr>
        <p:txBody>
          <a:bodyPr>
            <a:normAutofit/>
          </a:bodyPr>
          <a:lstStyle/>
          <a:p>
            <a:pPr algn="just"/>
            <a:r>
              <a:rPr lang="en-GB" sz="1600" dirty="0">
                <a:effectLst/>
                <a:ea typeface="Times New Roman" panose="02020603050405020304" pitchFamily="18" charset="0"/>
                <a:cs typeface="Times New Roman" panose="02020603050405020304" pitchFamily="18" charset="0"/>
              </a:rPr>
              <a:t>The Dutch police arrests yearly about </a:t>
            </a:r>
            <a:r>
              <a:rPr lang="en-GB" sz="1600" b="1" dirty="0">
                <a:effectLst/>
                <a:ea typeface="Times New Roman" panose="02020603050405020304" pitchFamily="18" charset="0"/>
                <a:cs typeface="Times New Roman" panose="02020603050405020304" pitchFamily="18" charset="0"/>
              </a:rPr>
              <a:t>400.000 people</a:t>
            </a:r>
            <a:r>
              <a:rPr lang="en-GB" sz="1600" dirty="0">
                <a:effectLst/>
                <a:ea typeface="Times New Roman" panose="02020603050405020304" pitchFamily="18" charset="0"/>
                <a:cs typeface="Times New Roman" panose="02020603050405020304" pitchFamily="18" charset="0"/>
              </a:rPr>
              <a:t>, which are detained within police cells. </a:t>
            </a:r>
          </a:p>
          <a:p>
            <a:pPr algn="just"/>
            <a:r>
              <a:rPr lang="en-GB" sz="1600" dirty="0">
                <a:effectLst/>
                <a:ea typeface="Times New Roman" panose="02020603050405020304" pitchFamily="18" charset="0"/>
                <a:cs typeface="Times New Roman" panose="02020603050405020304" pitchFamily="18" charset="0"/>
              </a:rPr>
              <a:t>Since the police reform the former commissions are transformed into ten Oversight Commissions on Detention Care (CTA): one for each regional unit of the National Police. </a:t>
            </a:r>
          </a:p>
          <a:p>
            <a:pPr algn="just"/>
            <a:r>
              <a:rPr lang="en-GB" sz="1600" dirty="0">
                <a:effectLst/>
                <a:ea typeface="Times New Roman" panose="02020603050405020304" pitchFamily="18" charset="0"/>
                <a:cs typeface="Times New Roman" panose="02020603050405020304" pitchFamily="18" charset="0"/>
              </a:rPr>
              <a:t>CTA’s are composed by independent members who are appointed by the Minister of Security &amp; Justice, by means of an open application and after presentation of the Mayor engaged and the prosecutor. </a:t>
            </a:r>
          </a:p>
          <a:p>
            <a:pPr algn="just"/>
            <a:r>
              <a:rPr lang="en-GB" sz="1600" dirty="0">
                <a:effectLst/>
                <a:ea typeface="Times New Roman" panose="02020603050405020304" pitchFamily="18" charset="0"/>
                <a:cs typeface="Times New Roman" panose="02020603050405020304" pitchFamily="18" charset="0"/>
              </a:rPr>
              <a:t>Members cannot be police-officers and should have a reputation of impartiality and independence</a:t>
            </a:r>
            <a:endParaRPr lang="nl-BE" sz="1600" dirty="0">
              <a:effectLst/>
              <a:ea typeface="Calibri" panose="020F0502020204030204" pitchFamily="34" charset="0"/>
              <a:cs typeface="Times New Roman" panose="02020603050405020304" pitchFamily="18" charset="0"/>
            </a:endParaRPr>
          </a:p>
          <a:p>
            <a:endParaRPr lang="nl-BE" sz="2400" dirty="0"/>
          </a:p>
        </p:txBody>
      </p:sp>
      <p:sp>
        <p:nvSpPr>
          <p:cNvPr id="4" name="Başlık 1">
            <a:extLst>
              <a:ext uri="{FF2B5EF4-FFF2-40B4-BE49-F238E27FC236}">
                <a16:creationId xmlns:a16="http://schemas.microsoft.com/office/drawing/2014/main" id="{79683985-F53D-483D-88F1-7C953395BD36}"/>
              </a:ext>
            </a:extLst>
          </p:cNvPr>
          <p:cNvSpPr>
            <a:spLocks noGrp="1"/>
          </p:cNvSpPr>
          <p:nvPr>
            <p:ph type="title"/>
          </p:nvPr>
        </p:nvSpPr>
        <p:spPr>
          <a:xfrm>
            <a:off x="2608881" y="339725"/>
            <a:ext cx="6974237" cy="1325563"/>
          </a:xfrm>
        </p:spPr>
        <p:txBody>
          <a:bodyPr>
            <a:noAutofit/>
          </a:bodyPr>
          <a:lstStyle/>
          <a:p>
            <a:pPr algn="ctr"/>
            <a:r>
              <a:rPr lang="nl-NL" sz="3600" b="1" dirty="0" err="1">
                <a:solidFill>
                  <a:schemeClr val="bg1">
                    <a:lumMod val="50000"/>
                  </a:schemeClr>
                </a:solidFill>
              </a:rPr>
              <a:t>Commissions</a:t>
            </a:r>
            <a:r>
              <a:rPr lang="nl-NL" sz="3600" b="1" dirty="0">
                <a:solidFill>
                  <a:schemeClr val="bg1">
                    <a:lumMod val="50000"/>
                  </a:schemeClr>
                </a:solidFill>
              </a:rPr>
              <a:t> </a:t>
            </a:r>
            <a:r>
              <a:rPr lang="nl-NL" sz="3600" b="1" dirty="0" err="1">
                <a:solidFill>
                  <a:schemeClr val="bg1">
                    <a:lumMod val="50000"/>
                  </a:schemeClr>
                </a:solidFill>
              </a:rPr>
              <a:t>for</a:t>
            </a:r>
            <a:r>
              <a:rPr lang="nl-NL" sz="3600" b="1" dirty="0">
                <a:solidFill>
                  <a:schemeClr val="bg1">
                    <a:lumMod val="50000"/>
                  </a:schemeClr>
                </a:solidFill>
              </a:rPr>
              <a:t> </a:t>
            </a:r>
            <a:r>
              <a:rPr lang="nl-NL" sz="3600" b="1" dirty="0" err="1">
                <a:solidFill>
                  <a:schemeClr val="bg1">
                    <a:lumMod val="50000"/>
                  </a:schemeClr>
                </a:solidFill>
              </a:rPr>
              <a:t>Detention</a:t>
            </a:r>
            <a:r>
              <a:rPr lang="nl-NL" sz="3600" b="1" dirty="0">
                <a:solidFill>
                  <a:schemeClr val="bg1">
                    <a:lumMod val="50000"/>
                  </a:schemeClr>
                </a:solidFill>
              </a:rPr>
              <a:t> Care </a:t>
            </a:r>
            <a:endParaRPr lang="tr-TR" sz="3600" b="1" dirty="0">
              <a:solidFill>
                <a:schemeClr val="bg1">
                  <a:lumMod val="50000"/>
                </a:schemeClr>
              </a:solidFill>
            </a:endParaRPr>
          </a:p>
        </p:txBody>
      </p:sp>
      <p:sp>
        <p:nvSpPr>
          <p:cNvPr id="5" name="Ovaal 4">
            <a:hlinkClick r:id="rId2" action="ppaction://hlinksldjump"/>
            <a:extLst>
              <a:ext uri="{FF2B5EF4-FFF2-40B4-BE49-F238E27FC236}">
                <a16:creationId xmlns:a16="http://schemas.microsoft.com/office/drawing/2014/main" id="{1395EFEC-A796-4617-A283-D47B5C6244A1}"/>
              </a:ext>
            </a:extLst>
          </p:cNvPr>
          <p:cNvSpPr>
            <a:spLocks noChangeAspect="1"/>
          </p:cNvSpPr>
          <p:nvPr/>
        </p:nvSpPr>
        <p:spPr>
          <a:xfrm>
            <a:off x="11461179" y="1450404"/>
            <a:ext cx="429768" cy="4297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8</a:t>
            </a:r>
            <a:endParaRPr lang="nl-BE" dirty="0"/>
          </a:p>
        </p:txBody>
      </p:sp>
    </p:spTree>
    <p:extLst>
      <p:ext uri="{BB962C8B-B14F-4D97-AF65-F5344CB8AC3E}">
        <p14:creationId xmlns:p14="http://schemas.microsoft.com/office/powerpoint/2010/main" val="32831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5"/>
                                        </p:tgtEl>
                                      </p:cBhvr>
                                    </p:animEffect>
                                    <p:animScale>
                                      <p:cBhvr>
                                        <p:cTn id="2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CA78B28-80E8-4A6F-8F96-81D7D0A0133A}"/>
              </a:ext>
            </a:extLst>
          </p:cNvPr>
          <p:cNvSpPr>
            <a:spLocks noGrp="1"/>
          </p:cNvSpPr>
          <p:nvPr>
            <p:ph idx="1"/>
          </p:nvPr>
        </p:nvSpPr>
        <p:spPr>
          <a:xfrm>
            <a:off x="838200" y="2755524"/>
            <a:ext cx="10515600" cy="2482904"/>
          </a:xfrm>
        </p:spPr>
        <p:txBody>
          <a:bodyPr>
            <a:normAutofit/>
          </a:bodyPr>
          <a:lstStyle/>
          <a:p>
            <a:r>
              <a:rPr lang="en-GB" sz="1600" dirty="0">
                <a:effectLst/>
                <a:ea typeface="Times New Roman" panose="02020603050405020304" pitchFamily="18" charset="0"/>
                <a:cs typeface="Times New Roman" panose="02020603050405020304" pitchFamily="18" charset="0"/>
              </a:rPr>
              <a:t>The Inspectorate Security of Defence is led by </a:t>
            </a:r>
            <a:r>
              <a:rPr lang="en-GB" sz="1600" b="1" dirty="0">
                <a:effectLst/>
                <a:ea typeface="Times New Roman" panose="02020603050405020304" pitchFamily="18" charset="0"/>
                <a:cs typeface="Times New Roman" panose="02020603050405020304" pitchFamily="18" charset="0"/>
              </a:rPr>
              <a:t>an Inspector-General Security</a:t>
            </a:r>
            <a:r>
              <a:rPr lang="en-GB" sz="1600" dirty="0">
                <a:effectLst/>
                <a:ea typeface="Times New Roman" panose="02020603050405020304" pitchFamily="18" charset="0"/>
                <a:cs typeface="Times New Roman" panose="02020603050405020304" pitchFamily="18" charset="0"/>
              </a:rPr>
              <a:t>. This Inspectorate bundles all competences of former inspectorates within Defence. </a:t>
            </a:r>
            <a:endParaRPr lang="nl-BE" sz="1600" dirty="0">
              <a:effectLst/>
              <a:ea typeface="Calibri" panose="020F0502020204030204" pitchFamily="34" charset="0"/>
              <a:cs typeface="Times New Roman" panose="02020603050405020304" pitchFamily="18" charset="0"/>
            </a:endParaRPr>
          </a:p>
          <a:p>
            <a:r>
              <a:rPr lang="en-MY" sz="1600" dirty="0">
                <a:effectLst/>
                <a:ea typeface="Times New Roman" panose="02020603050405020304" pitchFamily="18" charset="0"/>
                <a:cs typeface="Times New Roman" panose="02020603050405020304" pitchFamily="18" charset="0"/>
              </a:rPr>
              <a:t>The Inspectorate Security of Defence stands outside the formal organisation structure and is </a:t>
            </a:r>
            <a:r>
              <a:rPr lang="en-MY" sz="1600" b="1" dirty="0">
                <a:effectLst/>
                <a:ea typeface="Times New Roman" panose="02020603050405020304" pitchFamily="18" charset="0"/>
                <a:cs typeface="Times New Roman" panose="02020603050405020304" pitchFamily="18" charset="0"/>
              </a:rPr>
              <a:t>directly accountable to the Minister of Defence</a:t>
            </a:r>
            <a:r>
              <a:rPr lang="en-MY" sz="1600" dirty="0">
                <a:effectLst/>
                <a:ea typeface="Times New Roman" panose="02020603050405020304" pitchFamily="18" charset="0"/>
                <a:cs typeface="Times New Roman" panose="02020603050405020304" pitchFamily="18" charset="0"/>
              </a:rPr>
              <a:t>. This position enforces its independency. </a:t>
            </a:r>
          </a:p>
          <a:p>
            <a:r>
              <a:rPr lang="en-GB" sz="1600" dirty="0">
                <a:effectLst/>
                <a:ea typeface="Calibri" panose="020F0502020204030204" pitchFamily="34" charset="0"/>
                <a:cs typeface="Times New Roman" panose="02020603050405020304" pitchFamily="18" charset="0"/>
              </a:rPr>
              <a:t>Inside </a:t>
            </a:r>
            <a:r>
              <a:rPr lang="en-GB" sz="1600" dirty="0" err="1">
                <a:effectLst/>
                <a:ea typeface="Calibri" panose="020F0502020204030204" pitchFamily="34" charset="0"/>
                <a:cs typeface="Times New Roman" panose="02020603050405020304" pitchFamily="18" charset="0"/>
              </a:rPr>
              <a:t>KMar</a:t>
            </a:r>
            <a:r>
              <a:rPr lang="en-GB" sz="1600" dirty="0">
                <a:effectLst/>
                <a:ea typeface="Calibri" panose="020F0502020204030204" pitchFamily="34" charset="0"/>
                <a:cs typeface="Times New Roman" panose="02020603050405020304" pitchFamily="18" charset="0"/>
              </a:rPr>
              <a:t> the </a:t>
            </a:r>
            <a:r>
              <a:rPr lang="en-GB" sz="1600" i="1" dirty="0">
                <a:effectLst/>
                <a:ea typeface="Calibri" panose="020F0502020204030204" pitchFamily="34" charset="0"/>
                <a:cs typeface="Times New Roman" panose="02020603050405020304" pitchFamily="18" charset="0"/>
              </a:rPr>
              <a:t>Section Integrity and Internal Investigations</a:t>
            </a:r>
            <a:r>
              <a:rPr lang="en-GB" sz="1600" dirty="0">
                <a:effectLst/>
                <a:ea typeface="Calibri" panose="020F0502020204030204" pitchFamily="34" charset="0"/>
                <a:cs typeface="Times New Roman" panose="02020603050405020304" pitchFamily="18" charset="0"/>
              </a:rPr>
              <a:t> (SIO) </a:t>
            </a:r>
            <a:r>
              <a:rPr lang="en-GB" sz="1600" b="1" dirty="0">
                <a:effectLst/>
                <a:ea typeface="Calibri" panose="020F0502020204030204" pitchFamily="34" charset="0"/>
                <a:cs typeface="Times New Roman" panose="02020603050405020304" pitchFamily="18" charset="0"/>
              </a:rPr>
              <a:t>runs penal and disciplinary investigations </a:t>
            </a:r>
            <a:r>
              <a:rPr lang="en-GB" sz="1600" dirty="0">
                <a:effectLst/>
                <a:ea typeface="Calibri" panose="020F0502020204030204" pitchFamily="34" charset="0"/>
                <a:cs typeface="Times New Roman" panose="02020603050405020304" pitchFamily="18" charset="0"/>
              </a:rPr>
              <a:t>inside </a:t>
            </a:r>
            <a:r>
              <a:rPr lang="en-GB" sz="1600" dirty="0" err="1">
                <a:effectLst/>
                <a:ea typeface="Calibri" panose="020F0502020204030204" pitchFamily="34" charset="0"/>
                <a:cs typeface="Times New Roman" panose="02020603050405020304" pitchFamily="18" charset="0"/>
              </a:rPr>
              <a:t>KMAr</a:t>
            </a:r>
            <a:r>
              <a:rPr lang="en-GB" sz="1600" dirty="0">
                <a:effectLst/>
                <a:ea typeface="Calibri" panose="020F0502020204030204" pitchFamily="34" charset="0"/>
                <a:cs typeface="Times New Roman" panose="02020603050405020304" pitchFamily="18" charset="0"/>
              </a:rPr>
              <a:t> concerning integrity infringements.</a:t>
            </a:r>
            <a:endParaRPr lang="nl-BE" sz="1600" dirty="0">
              <a:effectLst/>
              <a:ea typeface="Calibri" panose="020F0502020204030204" pitchFamily="34" charset="0"/>
              <a:cs typeface="Times New Roman" panose="02020603050405020304" pitchFamily="18" charset="0"/>
            </a:endParaRPr>
          </a:p>
          <a:p>
            <a:endParaRPr lang="nl-BE" sz="2400" dirty="0"/>
          </a:p>
        </p:txBody>
      </p:sp>
      <p:sp>
        <p:nvSpPr>
          <p:cNvPr id="6" name="Başlık 1">
            <a:extLst>
              <a:ext uri="{FF2B5EF4-FFF2-40B4-BE49-F238E27FC236}">
                <a16:creationId xmlns:a16="http://schemas.microsoft.com/office/drawing/2014/main" id="{804EB9C9-EB02-439E-87BD-829D1C81E135}"/>
              </a:ext>
            </a:extLst>
          </p:cNvPr>
          <p:cNvSpPr>
            <a:spLocks noGrp="1"/>
          </p:cNvSpPr>
          <p:nvPr>
            <p:ph type="title"/>
          </p:nvPr>
        </p:nvSpPr>
        <p:spPr>
          <a:xfrm>
            <a:off x="2309247" y="339725"/>
            <a:ext cx="7273871" cy="1325563"/>
          </a:xfrm>
        </p:spPr>
        <p:txBody>
          <a:bodyPr>
            <a:noAutofit/>
          </a:bodyPr>
          <a:lstStyle/>
          <a:p>
            <a:pPr algn="ctr"/>
            <a:r>
              <a:rPr lang="nl-NL" sz="3600" b="1" dirty="0" err="1">
                <a:solidFill>
                  <a:schemeClr val="bg1">
                    <a:lumMod val="50000"/>
                  </a:schemeClr>
                </a:solidFill>
              </a:rPr>
              <a:t>Inspectorate</a:t>
            </a:r>
            <a:r>
              <a:rPr lang="nl-NL" sz="3600" b="1" dirty="0">
                <a:solidFill>
                  <a:schemeClr val="bg1">
                    <a:lumMod val="50000"/>
                  </a:schemeClr>
                </a:solidFill>
              </a:rPr>
              <a:t> Security of </a:t>
            </a:r>
            <a:r>
              <a:rPr lang="nl-NL" sz="3600" b="1" dirty="0" err="1">
                <a:solidFill>
                  <a:schemeClr val="bg1">
                    <a:lumMod val="50000"/>
                  </a:schemeClr>
                </a:solidFill>
              </a:rPr>
              <a:t>Defence</a:t>
            </a:r>
            <a:endParaRPr lang="tr-TR" sz="3600" b="1" dirty="0">
              <a:solidFill>
                <a:schemeClr val="bg1">
                  <a:lumMod val="50000"/>
                </a:schemeClr>
              </a:solidFill>
            </a:endParaRPr>
          </a:p>
        </p:txBody>
      </p:sp>
      <p:sp>
        <p:nvSpPr>
          <p:cNvPr id="7" name="Ovaal 6">
            <a:hlinkClick r:id="rId2" action="ppaction://hlinksldjump"/>
            <a:extLst>
              <a:ext uri="{FF2B5EF4-FFF2-40B4-BE49-F238E27FC236}">
                <a16:creationId xmlns:a16="http://schemas.microsoft.com/office/drawing/2014/main" id="{0BA4AB41-C85D-4F55-AC63-C8F86D1FB994}"/>
              </a:ext>
            </a:extLst>
          </p:cNvPr>
          <p:cNvSpPr>
            <a:spLocks noChangeAspect="1"/>
          </p:cNvSpPr>
          <p:nvPr/>
        </p:nvSpPr>
        <p:spPr>
          <a:xfrm>
            <a:off x="11461179" y="1450404"/>
            <a:ext cx="429768" cy="4297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9</a:t>
            </a:r>
            <a:endParaRPr lang="nl-BE" dirty="0"/>
          </a:p>
        </p:txBody>
      </p:sp>
    </p:spTree>
    <p:extLst>
      <p:ext uri="{BB962C8B-B14F-4D97-AF65-F5344CB8AC3E}">
        <p14:creationId xmlns:p14="http://schemas.microsoft.com/office/powerpoint/2010/main" val="289692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7"/>
                                        </p:tgtEl>
                                      </p:cBhvr>
                                    </p:animEffect>
                                    <p:animScale>
                                      <p:cBhvr>
                                        <p:cTn id="22"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05680E2-F2BB-4BE5-AB65-9C092ADF9D93}"/>
              </a:ext>
            </a:extLst>
          </p:cNvPr>
          <p:cNvSpPr>
            <a:spLocks noGrp="1"/>
          </p:cNvSpPr>
          <p:nvPr>
            <p:ph idx="1"/>
          </p:nvPr>
        </p:nvSpPr>
        <p:spPr>
          <a:xfrm>
            <a:off x="1133938" y="3220472"/>
            <a:ext cx="10515600" cy="964070"/>
          </a:xfrm>
        </p:spPr>
        <p:txBody>
          <a:bodyPr>
            <a:normAutofit/>
          </a:bodyPr>
          <a:lstStyle/>
          <a:p>
            <a:r>
              <a:rPr lang="en-GB" sz="1600" dirty="0">
                <a:effectLst/>
                <a:ea typeface="Calibri" panose="020F0502020204030204" pitchFamily="34" charset="0"/>
                <a:cs typeface="Times New Roman" panose="02020603050405020304" pitchFamily="18" charset="0"/>
              </a:rPr>
              <a:t>To assure the quality of BOA’s, they are put under oversight of a supervisor, mostly a police officer.</a:t>
            </a:r>
          </a:p>
          <a:p>
            <a:r>
              <a:rPr lang="en-GB" sz="1600" dirty="0">
                <a:effectLst/>
                <a:ea typeface="Calibri" panose="020F0502020204030204" pitchFamily="34" charset="0"/>
                <a:cs typeface="Times New Roman" panose="02020603050405020304" pitchFamily="18" charset="0"/>
              </a:rPr>
              <a:t>It is his task to control whether or not BOA’s are executing their task in an orderly way. These supervisors advice the Minister of Security and Justice, who decides on the </a:t>
            </a:r>
            <a:r>
              <a:rPr lang="en-GB" sz="1600" b="1" dirty="0">
                <a:effectLst/>
                <a:ea typeface="Calibri" panose="020F0502020204030204" pitchFamily="34" charset="0"/>
                <a:cs typeface="Times New Roman" panose="02020603050405020304" pitchFamily="18" charset="0"/>
              </a:rPr>
              <a:t>deliverance of licences</a:t>
            </a:r>
            <a:r>
              <a:rPr lang="en-GB" sz="1600" dirty="0">
                <a:effectLst/>
                <a:ea typeface="Calibri" panose="020F0502020204030204" pitchFamily="34" charset="0"/>
                <a:cs typeface="Times New Roman" panose="02020603050405020304" pitchFamily="18" charset="0"/>
              </a:rPr>
              <a:t>. </a:t>
            </a:r>
            <a:endParaRPr lang="nl-BE" sz="1600" dirty="0">
              <a:effectLst/>
              <a:ea typeface="Calibri" panose="020F0502020204030204" pitchFamily="34" charset="0"/>
              <a:cs typeface="Times New Roman" panose="02020603050405020304" pitchFamily="18" charset="0"/>
            </a:endParaRPr>
          </a:p>
          <a:p>
            <a:endParaRPr lang="nl-BE" sz="2400" dirty="0"/>
          </a:p>
        </p:txBody>
      </p:sp>
      <p:sp>
        <p:nvSpPr>
          <p:cNvPr id="4" name="Ovaal 3">
            <a:hlinkClick r:id="rId2" action="ppaction://hlinksldjump"/>
            <a:extLst>
              <a:ext uri="{FF2B5EF4-FFF2-40B4-BE49-F238E27FC236}">
                <a16:creationId xmlns:a16="http://schemas.microsoft.com/office/drawing/2014/main" id="{7CEEB8D2-135A-485F-B4AF-F7E6FBE9D6C0}"/>
              </a:ext>
            </a:extLst>
          </p:cNvPr>
          <p:cNvSpPr>
            <a:spLocks noChangeAspect="1"/>
          </p:cNvSpPr>
          <p:nvPr/>
        </p:nvSpPr>
        <p:spPr>
          <a:xfrm>
            <a:off x="11353800" y="1394949"/>
            <a:ext cx="591477" cy="59147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10</a:t>
            </a:r>
            <a:endParaRPr lang="nl-BE" dirty="0"/>
          </a:p>
        </p:txBody>
      </p:sp>
      <p:sp>
        <p:nvSpPr>
          <p:cNvPr id="5" name="Başlık 1">
            <a:extLst>
              <a:ext uri="{FF2B5EF4-FFF2-40B4-BE49-F238E27FC236}">
                <a16:creationId xmlns:a16="http://schemas.microsoft.com/office/drawing/2014/main" id="{F2EA0E1E-10E2-4465-94B1-3CBC85C29788}"/>
              </a:ext>
            </a:extLst>
          </p:cNvPr>
          <p:cNvSpPr>
            <a:spLocks noGrp="1"/>
          </p:cNvSpPr>
          <p:nvPr>
            <p:ph type="title"/>
          </p:nvPr>
        </p:nvSpPr>
        <p:spPr>
          <a:xfrm>
            <a:off x="2309247" y="339725"/>
            <a:ext cx="7273871" cy="1325563"/>
          </a:xfrm>
        </p:spPr>
        <p:txBody>
          <a:bodyPr>
            <a:noAutofit/>
          </a:bodyPr>
          <a:lstStyle/>
          <a:p>
            <a:pPr algn="ctr"/>
            <a:r>
              <a:rPr lang="nl-NL" sz="3600" b="1" dirty="0" err="1">
                <a:solidFill>
                  <a:schemeClr val="bg1">
                    <a:lumMod val="50000"/>
                  </a:schemeClr>
                </a:solidFill>
              </a:rPr>
              <a:t>Inspectorate</a:t>
            </a:r>
            <a:r>
              <a:rPr lang="nl-NL" sz="3600" b="1" dirty="0">
                <a:solidFill>
                  <a:schemeClr val="bg1">
                    <a:lumMod val="50000"/>
                  </a:schemeClr>
                </a:solidFill>
              </a:rPr>
              <a:t> of </a:t>
            </a:r>
            <a:r>
              <a:rPr lang="nl-NL" sz="3600" b="1" dirty="0" err="1">
                <a:solidFill>
                  <a:schemeClr val="bg1">
                    <a:lumMod val="50000"/>
                  </a:schemeClr>
                </a:solidFill>
              </a:rPr>
              <a:t>BOA’s</a:t>
            </a:r>
            <a:endParaRPr lang="tr-TR" sz="3600" b="1" dirty="0">
              <a:solidFill>
                <a:schemeClr val="bg1">
                  <a:lumMod val="50000"/>
                </a:schemeClr>
              </a:solidFill>
            </a:endParaRPr>
          </a:p>
        </p:txBody>
      </p:sp>
    </p:spTree>
    <p:extLst>
      <p:ext uri="{BB962C8B-B14F-4D97-AF65-F5344CB8AC3E}">
        <p14:creationId xmlns:p14="http://schemas.microsoft.com/office/powerpoint/2010/main" val="68376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4"/>
                                        </p:tgtEl>
                                      </p:cBhvr>
                                    </p:animEffect>
                                    <p:animScale>
                                      <p:cBhvr>
                                        <p:cTn id="1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EC7664B-B699-4FE5-AD2D-80B35F46AB6B}"/>
              </a:ext>
            </a:extLst>
          </p:cNvPr>
          <p:cNvSpPr>
            <a:spLocks noGrp="1"/>
          </p:cNvSpPr>
          <p:nvPr>
            <p:ph idx="1"/>
          </p:nvPr>
        </p:nvSpPr>
        <p:spPr>
          <a:xfrm>
            <a:off x="838200" y="2036082"/>
            <a:ext cx="10515600" cy="4351338"/>
          </a:xfrm>
        </p:spPr>
        <p:txBody>
          <a:bodyPr>
            <a:normAutofit/>
          </a:bodyPr>
          <a:lstStyle/>
          <a:p>
            <a:r>
              <a:rPr lang="nl-NL" sz="2400" dirty="0"/>
              <a:t>The National Ombudsman </a:t>
            </a:r>
            <a:r>
              <a:rPr lang="nl-NL" sz="2400" dirty="0" err="1"/>
              <a:t>guarantees</a:t>
            </a:r>
            <a:r>
              <a:rPr lang="nl-NL" sz="2400" dirty="0"/>
              <a:t> </a:t>
            </a:r>
            <a:r>
              <a:rPr lang="nl-NL" sz="2400" dirty="0" err="1"/>
              <a:t>an</a:t>
            </a:r>
            <a:r>
              <a:rPr lang="nl-NL" sz="2400" dirty="0"/>
              <a:t> independent treatment, but </a:t>
            </a:r>
            <a:r>
              <a:rPr lang="nl-NL" sz="2400" dirty="0" err="1"/>
              <a:t>cannot</a:t>
            </a:r>
            <a:r>
              <a:rPr lang="nl-NL" sz="2400" dirty="0"/>
              <a:t> </a:t>
            </a:r>
            <a:r>
              <a:rPr lang="nl-NL" sz="2400" dirty="0" err="1"/>
              <a:t>judge</a:t>
            </a:r>
            <a:endParaRPr lang="nl-NL" sz="2400" dirty="0"/>
          </a:p>
          <a:p>
            <a:r>
              <a:rPr lang="nl-NL" sz="2400" dirty="0" err="1"/>
              <a:t>Criminal</a:t>
            </a:r>
            <a:r>
              <a:rPr lang="nl-NL" sz="2400" dirty="0"/>
              <a:t> cases are </a:t>
            </a:r>
            <a:r>
              <a:rPr lang="nl-NL" sz="2400" dirty="0" err="1"/>
              <a:t>always</a:t>
            </a:r>
            <a:r>
              <a:rPr lang="nl-NL" sz="2400" dirty="0"/>
              <a:t> </a:t>
            </a:r>
            <a:r>
              <a:rPr lang="nl-NL" sz="2400" dirty="0" err="1"/>
              <a:t>treated</a:t>
            </a:r>
            <a:r>
              <a:rPr lang="nl-NL" sz="2400" dirty="0"/>
              <a:t> at </a:t>
            </a:r>
            <a:r>
              <a:rPr lang="nl-NL" sz="2400" dirty="0" err="1"/>
              <a:t>the</a:t>
            </a:r>
            <a:r>
              <a:rPr lang="nl-NL" sz="2400" dirty="0"/>
              <a:t> level of </a:t>
            </a:r>
            <a:r>
              <a:rPr lang="nl-NL" sz="2400" dirty="0" err="1"/>
              <a:t>the</a:t>
            </a:r>
            <a:r>
              <a:rPr lang="nl-NL" sz="2400" dirty="0"/>
              <a:t> </a:t>
            </a:r>
            <a:r>
              <a:rPr lang="nl-NL" sz="2400" dirty="0" err="1"/>
              <a:t>prosecutor’s</a:t>
            </a:r>
            <a:r>
              <a:rPr lang="nl-NL" sz="2400" dirty="0"/>
              <a:t> office, </a:t>
            </a:r>
            <a:r>
              <a:rPr lang="nl-NL" sz="2400" dirty="0" err="1"/>
              <a:t>with</a:t>
            </a:r>
            <a:r>
              <a:rPr lang="nl-NL" sz="2400" dirty="0"/>
              <a:t> </a:t>
            </a:r>
            <a:r>
              <a:rPr lang="nl-NL" sz="2400" dirty="0" err="1"/>
              <a:t>the</a:t>
            </a:r>
            <a:r>
              <a:rPr lang="nl-NL" sz="2400" dirty="0"/>
              <a:t> help of </a:t>
            </a:r>
            <a:r>
              <a:rPr lang="nl-NL" sz="2400" dirty="0" err="1"/>
              <a:t>the</a:t>
            </a:r>
            <a:r>
              <a:rPr lang="nl-NL" sz="2400" dirty="0"/>
              <a:t> CCIS</a:t>
            </a:r>
          </a:p>
          <a:p>
            <a:r>
              <a:rPr lang="nl-NL" sz="2400" dirty="0"/>
              <a:t>A large </a:t>
            </a:r>
            <a:r>
              <a:rPr lang="nl-NL" sz="2400" dirty="0" err="1"/>
              <a:t>amount</a:t>
            </a:r>
            <a:r>
              <a:rPr lang="nl-NL" sz="2400" dirty="0"/>
              <a:t> of </a:t>
            </a:r>
            <a:r>
              <a:rPr lang="nl-NL" sz="2400" dirty="0" err="1"/>
              <a:t>complaints</a:t>
            </a:r>
            <a:r>
              <a:rPr lang="nl-NL" sz="2400" dirty="0"/>
              <a:t> </a:t>
            </a:r>
            <a:r>
              <a:rPr lang="nl-NL" sz="2400" dirty="0" err="1"/>
              <a:t>with</a:t>
            </a:r>
            <a:r>
              <a:rPr lang="nl-NL" sz="2400" dirty="0"/>
              <a:t> a </a:t>
            </a:r>
            <a:r>
              <a:rPr lang="nl-NL" sz="2400" dirty="0" err="1"/>
              <a:t>disciplinary</a:t>
            </a:r>
            <a:r>
              <a:rPr lang="nl-NL" sz="2400" dirty="0"/>
              <a:t> </a:t>
            </a:r>
            <a:r>
              <a:rPr lang="nl-NL" sz="2400" dirty="0" err="1"/>
              <a:t>character</a:t>
            </a:r>
            <a:r>
              <a:rPr lang="nl-NL" sz="2400" dirty="0"/>
              <a:t> are </a:t>
            </a:r>
            <a:r>
              <a:rPr lang="nl-NL" sz="2400" dirty="0" err="1"/>
              <a:t>treated</a:t>
            </a:r>
            <a:r>
              <a:rPr lang="nl-NL" sz="2400" dirty="0"/>
              <a:t> </a:t>
            </a:r>
            <a:r>
              <a:rPr lang="nl-NL" sz="2400" dirty="0" err="1"/>
              <a:t>within</a:t>
            </a:r>
            <a:r>
              <a:rPr lang="nl-NL" sz="2400" dirty="0"/>
              <a:t> </a:t>
            </a:r>
            <a:r>
              <a:rPr lang="nl-NL" sz="2400" dirty="0" err="1"/>
              <a:t>the</a:t>
            </a:r>
            <a:r>
              <a:rPr lang="nl-NL" sz="2400" dirty="0"/>
              <a:t> NPN </a:t>
            </a:r>
            <a:r>
              <a:rPr lang="nl-NL" sz="2400" dirty="0" err="1"/>
              <a:t>itself</a:t>
            </a:r>
            <a:endParaRPr lang="nl-NL" sz="2400" dirty="0"/>
          </a:p>
          <a:p>
            <a:r>
              <a:rPr lang="nl-NL" sz="2400" dirty="0"/>
              <a:t>The “</a:t>
            </a:r>
            <a:r>
              <a:rPr lang="nl-NL" sz="2400" dirty="0" err="1"/>
              <a:t>head</a:t>
            </a:r>
            <a:r>
              <a:rPr lang="nl-NL" sz="2400" dirty="0"/>
              <a:t> of </a:t>
            </a:r>
            <a:r>
              <a:rPr lang="nl-NL" sz="2400" dirty="0" err="1"/>
              <a:t>the</a:t>
            </a:r>
            <a:r>
              <a:rPr lang="nl-NL" sz="2400" dirty="0"/>
              <a:t> force” is </a:t>
            </a:r>
            <a:r>
              <a:rPr lang="nl-NL" sz="2400" dirty="0" err="1"/>
              <a:t>considered</a:t>
            </a:r>
            <a:r>
              <a:rPr lang="nl-NL" sz="2400" dirty="0"/>
              <a:t> </a:t>
            </a:r>
            <a:r>
              <a:rPr lang="nl-NL" sz="2400" dirty="0" err="1"/>
              <a:t>to</a:t>
            </a:r>
            <a:r>
              <a:rPr lang="nl-NL" sz="2400" dirty="0"/>
              <a:t> </a:t>
            </a:r>
            <a:r>
              <a:rPr lang="nl-NL" sz="2400" dirty="0" err="1"/>
              <a:t>be</a:t>
            </a:r>
            <a:r>
              <a:rPr lang="nl-NL" sz="2400" dirty="0"/>
              <a:t> </a:t>
            </a:r>
            <a:r>
              <a:rPr lang="nl-NL" sz="2400" dirty="0" err="1"/>
              <a:t>impartial</a:t>
            </a:r>
            <a:endParaRPr lang="nl-NL" sz="2400" dirty="0"/>
          </a:p>
          <a:p>
            <a:r>
              <a:rPr lang="nl-NL" sz="2400" dirty="0"/>
              <a:t>Appeal is </a:t>
            </a:r>
            <a:r>
              <a:rPr lang="nl-NL" sz="2400" dirty="0" err="1"/>
              <a:t>always</a:t>
            </a:r>
            <a:r>
              <a:rPr lang="nl-NL" sz="2400" dirty="0"/>
              <a:t> </a:t>
            </a:r>
            <a:r>
              <a:rPr lang="nl-NL" sz="2400" dirty="0" err="1"/>
              <a:t>possible</a:t>
            </a:r>
            <a:r>
              <a:rPr lang="nl-NL" sz="2400" dirty="0"/>
              <a:t> at </a:t>
            </a:r>
            <a:r>
              <a:rPr lang="nl-NL" sz="2400" dirty="0" err="1"/>
              <a:t>the</a:t>
            </a:r>
            <a:r>
              <a:rPr lang="nl-NL" sz="2400" dirty="0"/>
              <a:t> Independent </a:t>
            </a:r>
            <a:r>
              <a:rPr lang="nl-NL" sz="2400" dirty="0" err="1"/>
              <a:t>Complaint</a:t>
            </a:r>
            <a:r>
              <a:rPr lang="nl-NL" sz="2400" dirty="0"/>
              <a:t> </a:t>
            </a:r>
            <a:r>
              <a:rPr lang="nl-NL" sz="2400" dirty="0" err="1"/>
              <a:t>Commission</a:t>
            </a:r>
            <a:endParaRPr lang="nl-NL" sz="2400" dirty="0"/>
          </a:p>
          <a:p>
            <a:r>
              <a:rPr lang="nl-NL" sz="2400" dirty="0" err="1"/>
              <a:t>Parliament</a:t>
            </a:r>
            <a:r>
              <a:rPr lang="nl-NL" sz="2400" dirty="0"/>
              <a:t> is well </a:t>
            </a:r>
            <a:r>
              <a:rPr lang="nl-NL" sz="2400" dirty="0" err="1"/>
              <a:t>informed</a:t>
            </a:r>
            <a:r>
              <a:rPr lang="nl-NL" sz="2400" dirty="0"/>
              <a:t> </a:t>
            </a:r>
            <a:r>
              <a:rPr lang="nl-NL" sz="2400" dirty="0" err="1"/>
              <a:t>about</a:t>
            </a:r>
            <a:r>
              <a:rPr lang="nl-NL" sz="2400" dirty="0"/>
              <a:t> </a:t>
            </a:r>
            <a:r>
              <a:rPr lang="nl-NL" sz="2400" dirty="0" err="1"/>
              <a:t>the</a:t>
            </a:r>
            <a:r>
              <a:rPr lang="nl-NL" sz="2400" dirty="0"/>
              <a:t> treatment of </a:t>
            </a:r>
            <a:r>
              <a:rPr lang="nl-NL" sz="2400" dirty="0" err="1"/>
              <a:t>complaints</a:t>
            </a:r>
            <a:endParaRPr lang="nl-NL" sz="2400" dirty="0"/>
          </a:p>
          <a:p>
            <a:endParaRPr lang="nl-BE" sz="2400" dirty="0"/>
          </a:p>
        </p:txBody>
      </p:sp>
      <p:sp>
        <p:nvSpPr>
          <p:cNvPr id="4" name="Başlık 1">
            <a:extLst>
              <a:ext uri="{FF2B5EF4-FFF2-40B4-BE49-F238E27FC236}">
                <a16:creationId xmlns:a16="http://schemas.microsoft.com/office/drawing/2014/main" id="{867E1688-E753-4ACE-BEAB-CC54B766F826}"/>
              </a:ext>
            </a:extLst>
          </p:cNvPr>
          <p:cNvSpPr>
            <a:spLocks noGrp="1"/>
          </p:cNvSpPr>
          <p:nvPr>
            <p:ph type="title"/>
          </p:nvPr>
        </p:nvSpPr>
        <p:spPr>
          <a:xfrm>
            <a:off x="838200" y="365125"/>
            <a:ext cx="10515600" cy="1325563"/>
          </a:xfrm>
        </p:spPr>
        <p:txBody>
          <a:bodyPr>
            <a:noAutofit/>
          </a:bodyPr>
          <a:lstStyle/>
          <a:p>
            <a:pPr algn="ctr"/>
            <a:r>
              <a:rPr lang="nl-NL" b="1" dirty="0" err="1">
                <a:solidFill>
                  <a:schemeClr val="bg1">
                    <a:lumMod val="50000"/>
                  </a:schemeClr>
                </a:solidFill>
              </a:rPr>
              <a:t>Conclusions</a:t>
            </a:r>
            <a:endParaRPr lang="tr-TR" b="1" dirty="0">
              <a:solidFill>
                <a:schemeClr val="bg1">
                  <a:lumMod val="50000"/>
                </a:schemeClr>
              </a:solidFill>
            </a:endParaRPr>
          </a:p>
        </p:txBody>
      </p:sp>
    </p:spTree>
    <p:extLst>
      <p:ext uri="{BB962C8B-B14F-4D97-AF65-F5344CB8AC3E}">
        <p14:creationId xmlns:p14="http://schemas.microsoft.com/office/powerpoint/2010/main" val="363648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1D8808-19F0-4C55-9F7C-39D190FD347F}"/>
              </a:ext>
            </a:extLst>
          </p:cNvPr>
          <p:cNvSpPr>
            <a:spLocks noGrp="1"/>
          </p:cNvSpPr>
          <p:nvPr>
            <p:ph idx="1"/>
          </p:nvPr>
        </p:nvSpPr>
        <p:spPr/>
        <p:txBody>
          <a:bodyPr>
            <a:normAutofit/>
          </a:bodyPr>
          <a:lstStyle/>
          <a:p>
            <a:pPr marL="0" indent="0" algn="ctr">
              <a:buNone/>
            </a:pPr>
            <a:endParaRPr lang="en-US" dirty="0"/>
          </a:p>
          <a:p>
            <a:pPr marL="0" indent="0" algn="ctr">
              <a:buNone/>
            </a:pPr>
            <a:endParaRPr lang="en-US" dirty="0"/>
          </a:p>
          <a:p>
            <a:pPr marL="0" indent="0" algn="ctr">
              <a:buNone/>
            </a:pPr>
            <a:r>
              <a:rPr lang="en-US" sz="5000" dirty="0"/>
              <a:t>Thank you for your attention</a:t>
            </a:r>
          </a:p>
          <a:p>
            <a:pPr marL="0" indent="0" algn="ctr">
              <a:buNone/>
            </a:pPr>
            <a:endParaRPr lang="en-US" sz="5000" dirty="0"/>
          </a:p>
          <a:p>
            <a:pPr marL="0" indent="0" algn="ctr">
              <a:buNone/>
            </a:pPr>
            <a:r>
              <a:rPr lang="en-US" dirty="0"/>
              <a:t>Prof. dr. </a:t>
            </a:r>
            <a:r>
              <a:rPr lang="en-US" dirty="0" err="1"/>
              <a:t>em</a:t>
            </a:r>
            <a:r>
              <a:rPr lang="en-US" dirty="0"/>
              <a:t>. Paul Ponsaers</a:t>
            </a:r>
            <a:endParaRPr lang="tr-TR" dirty="0"/>
          </a:p>
        </p:txBody>
      </p:sp>
    </p:spTree>
    <p:extLst>
      <p:ext uri="{BB962C8B-B14F-4D97-AF65-F5344CB8AC3E}">
        <p14:creationId xmlns:p14="http://schemas.microsoft.com/office/powerpoint/2010/main" val="401041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Rechte verbindingslijn 60">
            <a:extLst>
              <a:ext uri="{FF2B5EF4-FFF2-40B4-BE49-F238E27FC236}">
                <a16:creationId xmlns:a16="http://schemas.microsoft.com/office/drawing/2014/main" id="{2CABED91-0F29-4BD0-8861-BB1C88C4A8AB}"/>
              </a:ext>
            </a:extLst>
          </p:cNvPr>
          <p:cNvCxnSpPr>
            <a:cxnSpLocks/>
          </p:cNvCxnSpPr>
          <p:nvPr/>
        </p:nvCxnSpPr>
        <p:spPr>
          <a:xfrm flipV="1">
            <a:off x="4871812" y="2460461"/>
            <a:ext cx="23706" cy="34830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ep 20">
            <a:extLst>
              <a:ext uri="{FF2B5EF4-FFF2-40B4-BE49-F238E27FC236}">
                <a16:creationId xmlns:a16="http://schemas.microsoft.com/office/drawing/2014/main" id="{66102157-F206-4FBF-ADD2-6C53BD6378D8}"/>
              </a:ext>
            </a:extLst>
          </p:cNvPr>
          <p:cNvGrpSpPr/>
          <p:nvPr/>
        </p:nvGrpSpPr>
        <p:grpSpPr>
          <a:xfrm>
            <a:off x="1047733" y="2637893"/>
            <a:ext cx="4802146" cy="2218544"/>
            <a:chOff x="459403" y="2788170"/>
            <a:chExt cx="4802146" cy="2218544"/>
          </a:xfrm>
        </p:grpSpPr>
        <p:grpSp>
          <p:nvGrpSpPr>
            <p:cNvPr id="16" name="Groep 15">
              <a:extLst>
                <a:ext uri="{FF2B5EF4-FFF2-40B4-BE49-F238E27FC236}">
                  <a16:creationId xmlns:a16="http://schemas.microsoft.com/office/drawing/2014/main" id="{CB0B42EF-09CF-4121-A045-CC6202C2ED7D}"/>
                </a:ext>
              </a:extLst>
            </p:cNvPr>
            <p:cNvGrpSpPr/>
            <p:nvPr/>
          </p:nvGrpSpPr>
          <p:grpSpPr>
            <a:xfrm>
              <a:off x="1939872" y="2924175"/>
              <a:ext cx="3213316" cy="1973451"/>
              <a:chOff x="3239146" y="1906291"/>
              <a:chExt cx="3213316" cy="1973451"/>
            </a:xfrm>
          </p:grpSpPr>
          <p:sp>
            <p:nvSpPr>
              <p:cNvPr id="5" name="Rechthoek 4">
                <a:extLst>
                  <a:ext uri="{FF2B5EF4-FFF2-40B4-BE49-F238E27FC236}">
                    <a16:creationId xmlns:a16="http://schemas.microsoft.com/office/drawing/2014/main" id="{10296A9E-ABB1-4AFD-9590-986D0DDECAA5}"/>
                  </a:ext>
                </a:extLst>
              </p:cNvPr>
              <p:cNvSpPr/>
              <p:nvPr/>
            </p:nvSpPr>
            <p:spPr>
              <a:xfrm>
                <a:off x="3239146" y="1906291"/>
                <a:ext cx="1689316" cy="449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hthoek 5">
                <a:extLst>
                  <a:ext uri="{FF2B5EF4-FFF2-40B4-BE49-F238E27FC236}">
                    <a16:creationId xmlns:a16="http://schemas.microsoft.com/office/drawing/2014/main" id="{C540D9D5-69D2-44C9-A5FD-8D20EF5BAA0B}"/>
                  </a:ext>
                </a:extLst>
              </p:cNvPr>
              <p:cNvSpPr/>
              <p:nvPr/>
            </p:nvSpPr>
            <p:spPr>
              <a:xfrm>
                <a:off x="3391546" y="2058691"/>
                <a:ext cx="1689316" cy="449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2809DB1F-012F-410C-BA21-7887B02A0A4E}"/>
                  </a:ext>
                </a:extLst>
              </p:cNvPr>
              <p:cNvSpPr/>
              <p:nvPr/>
            </p:nvSpPr>
            <p:spPr>
              <a:xfrm>
                <a:off x="3543946" y="2211091"/>
                <a:ext cx="1689316" cy="449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45C96EE7-442B-4DE6-8F9E-2990012F42A9}"/>
                  </a:ext>
                </a:extLst>
              </p:cNvPr>
              <p:cNvSpPr/>
              <p:nvPr/>
            </p:nvSpPr>
            <p:spPr>
              <a:xfrm>
                <a:off x="3696346" y="2363491"/>
                <a:ext cx="1689316" cy="449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a:extLst>
                  <a:ext uri="{FF2B5EF4-FFF2-40B4-BE49-F238E27FC236}">
                    <a16:creationId xmlns:a16="http://schemas.microsoft.com/office/drawing/2014/main" id="{E828DE30-F574-4CF7-A301-2F1A8CA856A4}"/>
                  </a:ext>
                </a:extLst>
              </p:cNvPr>
              <p:cNvSpPr/>
              <p:nvPr/>
            </p:nvSpPr>
            <p:spPr>
              <a:xfrm>
                <a:off x="3848746" y="2515891"/>
                <a:ext cx="1689316" cy="449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867A6ECE-E0AA-4906-8E1A-4D307B73BE7B}"/>
                  </a:ext>
                </a:extLst>
              </p:cNvPr>
              <p:cNvSpPr/>
              <p:nvPr/>
            </p:nvSpPr>
            <p:spPr>
              <a:xfrm>
                <a:off x="4001146" y="2668291"/>
                <a:ext cx="1689316" cy="449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34D64B63-EF40-4FB4-9F18-DA861EECCF67}"/>
                  </a:ext>
                </a:extLst>
              </p:cNvPr>
              <p:cNvSpPr/>
              <p:nvPr/>
            </p:nvSpPr>
            <p:spPr>
              <a:xfrm>
                <a:off x="4153546" y="2820691"/>
                <a:ext cx="1689316" cy="449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hthoek 11">
                <a:extLst>
                  <a:ext uri="{FF2B5EF4-FFF2-40B4-BE49-F238E27FC236}">
                    <a16:creationId xmlns:a16="http://schemas.microsoft.com/office/drawing/2014/main" id="{5969A33A-F4AF-4019-B6A5-ECB925CEA64B}"/>
                  </a:ext>
                </a:extLst>
              </p:cNvPr>
              <p:cNvSpPr/>
              <p:nvPr/>
            </p:nvSpPr>
            <p:spPr>
              <a:xfrm>
                <a:off x="4305946" y="2973091"/>
                <a:ext cx="1689316" cy="449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hthoek 12">
                <a:extLst>
                  <a:ext uri="{FF2B5EF4-FFF2-40B4-BE49-F238E27FC236}">
                    <a16:creationId xmlns:a16="http://schemas.microsoft.com/office/drawing/2014/main" id="{65DA0A20-27DD-44C7-B4B9-88DC18DD13E4}"/>
                  </a:ext>
                </a:extLst>
              </p:cNvPr>
              <p:cNvSpPr/>
              <p:nvPr/>
            </p:nvSpPr>
            <p:spPr>
              <a:xfrm>
                <a:off x="4458346" y="3125491"/>
                <a:ext cx="1689316" cy="449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Rechthoek 13">
                <a:extLst>
                  <a:ext uri="{FF2B5EF4-FFF2-40B4-BE49-F238E27FC236}">
                    <a16:creationId xmlns:a16="http://schemas.microsoft.com/office/drawing/2014/main" id="{B59D9200-149A-4605-9FA1-D4639794FDF0}"/>
                  </a:ext>
                </a:extLst>
              </p:cNvPr>
              <p:cNvSpPr/>
              <p:nvPr/>
            </p:nvSpPr>
            <p:spPr>
              <a:xfrm>
                <a:off x="4610746" y="3277891"/>
                <a:ext cx="1689316" cy="449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Rechthoek 14">
                <a:extLst>
                  <a:ext uri="{FF2B5EF4-FFF2-40B4-BE49-F238E27FC236}">
                    <a16:creationId xmlns:a16="http://schemas.microsoft.com/office/drawing/2014/main" id="{B40F466C-AFAE-4856-A2EC-A008402001F9}"/>
                  </a:ext>
                </a:extLst>
              </p:cNvPr>
              <p:cNvSpPr/>
              <p:nvPr/>
            </p:nvSpPr>
            <p:spPr>
              <a:xfrm>
                <a:off x="4763146" y="3430291"/>
                <a:ext cx="1689316" cy="449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Regional</a:t>
                </a:r>
                <a:r>
                  <a:rPr lang="nl-NL" dirty="0"/>
                  <a:t> </a:t>
                </a:r>
                <a:r>
                  <a:rPr lang="nl-NL" dirty="0" err="1"/>
                  <a:t>Entity</a:t>
                </a:r>
                <a:endParaRPr lang="nl-BE" dirty="0"/>
              </a:p>
            </p:txBody>
          </p:sp>
        </p:grpSp>
        <p:sp>
          <p:nvSpPr>
            <p:cNvPr id="19" name="Rechthoek 18">
              <a:extLst>
                <a:ext uri="{FF2B5EF4-FFF2-40B4-BE49-F238E27FC236}">
                  <a16:creationId xmlns:a16="http://schemas.microsoft.com/office/drawing/2014/main" id="{0ADF091A-CE59-4FF2-A8DA-9C65898B458F}"/>
                </a:ext>
              </a:extLst>
            </p:cNvPr>
            <p:cNvSpPr/>
            <p:nvPr/>
          </p:nvSpPr>
          <p:spPr>
            <a:xfrm>
              <a:off x="459403" y="2788170"/>
              <a:ext cx="4802146" cy="22185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Tekstvak 19">
              <a:extLst>
                <a:ext uri="{FF2B5EF4-FFF2-40B4-BE49-F238E27FC236}">
                  <a16:creationId xmlns:a16="http://schemas.microsoft.com/office/drawing/2014/main" id="{CAC505AE-5B70-403F-B97D-4C5F9BA705EF}"/>
                </a:ext>
              </a:extLst>
            </p:cNvPr>
            <p:cNvSpPr txBox="1"/>
            <p:nvPr/>
          </p:nvSpPr>
          <p:spPr>
            <a:xfrm>
              <a:off x="459403" y="2788170"/>
              <a:ext cx="1480470" cy="369332"/>
            </a:xfrm>
            <a:prstGeom prst="rect">
              <a:avLst/>
            </a:prstGeom>
            <a:noFill/>
          </p:spPr>
          <p:txBody>
            <a:bodyPr wrap="none" rtlCol="0">
              <a:spAutoFit/>
            </a:bodyPr>
            <a:lstStyle/>
            <a:p>
              <a:r>
                <a:rPr lang="nl-NL" dirty="0" err="1"/>
                <a:t>Regional</a:t>
              </a:r>
              <a:r>
                <a:rPr lang="nl-NL" dirty="0"/>
                <a:t> level</a:t>
              </a:r>
              <a:endParaRPr lang="nl-BE" dirty="0"/>
            </a:p>
          </p:txBody>
        </p:sp>
      </p:grpSp>
      <p:grpSp>
        <p:nvGrpSpPr>
          <p:cNvPr id="24" name="Groep 23">
            <a:extLst>
              <a:ext uri="{FF2B5EF4-FFF2-40B4-BE49-F238E27FC236}">
                <a16:creationId xmlns:a16="http://schemas.microsoft.com/office/drawing/2014/main" id="{90858329-7668-4C10-A4E7-6C464A5482A2}"/>
              </a:ext>
            </a:extLst>
          </p:cNvPr>
          <p:cNvGrpSpPr/>
          <p:nvPr/>
        </p:nvGrpSpPr>
        <p:grpSpPr>
          <a:xfrm>
            <a:off x="6375538" y="2653249"/>
            <a:ext cx="4810180" cy="2218544"/>
            <a:chOff x="5393792" y="2788170"/>
            <a:chExt cx="4810180" cy="2218544"/>
          </a:xfrm>
        </p:grpSpPr>
        <p:sp>
          <p:nvSpPr>
            <p:cNvPr id="17" name="Rechthoek 16">
              <a:extLst>
                <a:ext uri="{FF2B5EF4-FFF2-40B4-BE49-F238E27FC236}">
                  <a16:creationId xmlns:a16="http://schemas.microsoft.com/office/drawing/2014/main" id="{F4FBB4FE-390C-4586-BB91-1509BBB30356}"/>
                </a:ext>
              </a:extLst>
            </p:cNvPr>
            <p:cNvSpPr/>
            <p:nvPr/>
          </p:nvSpPr>
          <p:spPr>
            <a:xfrm>
              <a:off x="5465737" y="4440426"/>
              <a:ext cx="1689316" cy="449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National </a:t>
              </a:r>
              <a:r>
                <a:rPr lang="nl-NL" dirty="0" err="1"/>
                <a:t>Entity</a:t>
              </a:r>
              <a:endParaRPr lang="nl-BE" dirty="0"/>
            </a:p>
          </p:txBody>
        </p:sp>
        <p:sp>
          <p:nvSpPr>
            <p:cNvPr id="18" name="Rechthoek 17">
              <a:extLst>
                <a:ext uri="{FF2B5EF4-FFF2-40B4-BE49-F238E27FC236}">
                  <a16:creationId xmlns:a16="http://schemas.microsoft.com/office/drawing/2014/main" id="{8B74E58E-C852-46F0-A86D-7BD6738267C0}"/>
                </a:ext>
              </a:extLst>
            </p:cNvPr>
            <p:cNvSpPr/>
            <p:nvPr/>
          </p:nvSpPr>
          <p:spPr>
            <a:xfrm>
              <a:off x="7620002" y="4438004"/>
              <a:ext cx="1689316" cy="449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Centre of </a:t>
              </a:r>
              <a:r>
                <a:rPr lang="nl-NL" dirty="0" err="1"/>
                <a:t>Police</a:t>
              </a:r>
              <a:r>
                <a:rPr lang="nl-NL" dirty="0"/>
                <a:t> Services</a:t>
              </a:r>
              <a:endParaRPr lang="nl-BE" dirty="0"/>
            </a:p>
          </p:txBody>
        </p:sp>
        <p:sp>
          <p:nvSpPr>
            <p:cNvPr id="22" name="Rechthoek 21">
              <a:extLst>
                <a:ext uri="{FF2B5EF4-FFF2-40B4-BE49-F238E27FC236}">
                  <a16:creationId xmlns:a16="http://schemas.microsoft.com/office/drawing/2014/main" id="{7BAAE9E0-BF97-4B6C-9A66-AFCD0C3CFA64}"/>
                </a:ext>
              </a:extLst>
            </p:cNvPr>
            <p:cNvSpPr/>
            <p:nvPr/>
          </p:nvSpPr>
          <p:spPr>
            <a:xfrm>
              <a:off x="5393792" y="2788170"/>
              <a:ext cx="4802146" cy="22185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 name="Tekstvak 22">
              <a:extLst>
                <a:ext uri="{FF2B5EF4-FFF2-40B4-BE49-F238E27FC236}">
                  <a16:creationId xmlns:a16="http://schemas.microsoft.com/office/drawing/2014/main" id="{F21DB064-0AB5-4533-9904-F020902B16A1}"/>
                </a:ext>
              </a:extLst>
            </p:cNvPr>
            <p:cNvSpPr txBox="1"/>
            <p:nvPr/>
          </p:nvSpPr>
          <p:spPr>
            <a:xfrm>
              <a:off x="8734403" y="2788170"/>
              <a:ext cx="1469569" cy="369332"/>
            </a:xfrm>
            <a:prstGeom prst="rect">
              <a:avLst/>
            </a:prstGeom>
            <a:noFill/>
          </p:spPr>
          <p:txBody>
            <a:bodyPr wrap="none" rtlCol="0">
              <a:spAutoFit/>
            </a:bodyPr>
            <a:lstStyle/>
            <a:p>
              <a:r>
                <a:rPr lang="nl-NL" dirty="0"/>
                <a:t>National level</a:t>
              </a:r>
              <a:endParaRPr lang="nl-BE" dirty="0"/>
            </a:p>
          </p:txBody>
        </p:sp>
      </p:grpSp>
      <p:grpSp>
        <p:nvGrpSpPr>
          <p:cNvPr id="48" name="Groep 47">
            <a:extLst>
              <a:ext uri="{FF2B5EF4-FFF2-40B4-BE49-F238E27FC236}">
                <a16:creationId xmlns:a16="http://schemas.microsoft.com/office/drawing/2014/main" id="{2A7D2822-A449-4285-AF1B-F20B63F915FA}"/>
              </a:ext>
            </a:extLst>
          </p:cNvPr>
          <p:cNvGrpSpPr/>
          <p:nvPr/>
        </p:nvGrpSpPr>
        <p:grpSpPr>
          <a:xfrm>
            <a:off x="1056525" y="4930899"/>
            <a:ext cx="4802146" cy="1846139"/>
            <a:chOff x="1056525" y="4930899"/>
            <a:chExt cx="4802146" cy="1846139"/>
          </a:xfrm>
        </p:grpSpPr>
        <p:grpSp>
          <p:nvGrpSpPr>
            <p:cNvPr id="31" name="Groep 30">
              <a:extLst>
                <a:ext uri="{FF2B5EF4-FFF2-40B4-BE49-F238E27FC236}">
                  <a16:creationId xmlns:a16="http://schemas.microsoft.com/office/drawing/2014/main" id="{8B260F49-0A87-4460-9400-897AE5A7908C}"/>
                </a:ext>
              </a:extLst>
            </p:cNvPr>
            <p:cNvGrpSpPr/>
            <p:nvPr/>
          </p:nvGrpSpPr>
          <p:grpSpPr>
            <a:xfrm>
              <a:off x="3747402" y="5103877"/>
              <a:ext cx="1994116" cy="754251"/>
              <a:chOff x="3704583" y="276050"/>
              <a:chExt cx="1994116" cy="754251"/>
            </a:xfrm>
          </p:grpSpPr>
          <p:sp>
            <p:nvSpPr>
              <p:cNvPr id="25" name="Rechthoek 24">
                <a:extLst>
                  <a:ext uri="{FF2B5EF4-FFF2-40B4-BE49-F238E27FC236}">
                    <a16:creationId xmlns:a16="http://schemas.microsoft.com/office/drawing/2014/main" id="{EFD56F2E-2730-4D32-9965-FB3518194EAA}"/>
                  </a:ext>
                </a:extLst>
              </p:cNvPr>
              <p:cNvSpPr/>
              <p:nvPr/>
            </p:nvSpPr>
            <p:spPr>
              <a:xfrm>
                <a:off x="3704583" y="276050"/>
                <a:ext cx="1689316" cy="449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District</a:t>
                </a:r>
                <a:endParaRPr lang="nl-BE" dirty="0"/>
              </a:p>
            </p:txBody>
          </p:sp>
          <p:sp>
            <p:nvSpPr>
              <p:cNvPr id="26" name="Rechthoek 25">
                <a:extLst>
                  <a:ext uri="{FF2B5EF4-FFF2-40B4-BE49-F238E27FC236}">
                    <a16:creationId xmlns:a16="http://schemas.microsoft.com/office/drawing/2014/main" id="{62D72C28-8C08-4449-B7D0-019583B5C692}"/>
                  </a:ext>
                </a:extLst>
              </p:cNvPr>
              <p:cNvSpPr/>
              <p:nvPr/>
            </p:nvSpPr>
            <p:spPr>
              <a:xfrm>
                <a:off x="3856983" y="428450"/>
                <a:ext cx="1689316" cy="449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District</a:t>
                </a:r>
                <a:endParaRPr lang="nl-BE" dirty="0"/>
              </a:p>
            </p:txBody>
          </p:sp>
          <p:sp>
            <p:nvSpPr>
              <p:cNvPr id="27" name="Rechthoek 26">
                <a:extLst>
                  <a:ext uri="{FF2B5EF4-FFF2-40B4-BE49-F238E27FC236}">
                    <a16:creationId xmlns:a16="http://schemas.microsoft.com/office/drawing/2014/main" id="{16E87963-1B97-4AAA-98E6-7DBECCA75534}"/>
                  </a:ext>
                </a:extLst>
              </p:cNvPr>
              <p:cNvSpPr/>
              <p:nvPr/>
            </p:nvSpPr>
            <p:spPr>
              <a:xfrm>
                <a:off x="4009383" y="580850"/>
                <a:ext cx="1689316" cy="449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District</a:t>
                </a:r>
                <a:endParaRPr lang="nl-BE" dirty="0"/>
              </a:p>
            </p:txBody>
          </p:sp>
        </p:grpSp>
        <p:grpSp>
          <p:nvGrpSpPr>
            <p:cNvPr id="32" name="Groep 31">
              <a:extLst>
                <a:ext uri="{FF2B5EF4-FFF2-40B4-BE49-F238E27FC236}">
                  <a16:creationId xmlns:a16="http://schemas.microsoft.com/office/drawing/2014/main" id="{C623F09C-14CF-421B-8102-4D835A90CAB1}"/>
                </a:ext>
              </a:extLst>
            </p:cNvPr>
            <p:cNvGrpSpPr/>
            <p:nvPr/>
          </p:nvGrpSpPr>
          <p:grpSpPr>
            <a:xfrm>
              <a:off x="3747402" y="5950154"/>
              <a:ext cx="1994116" cy="754251"/>
              <a:chOff x="6875766" y="140399"/>
              <a:chExt cx="1994116" cy="754251"/>
            </a:xfrm>
          </p:grpSpPr>
          <p:sp>
            <p:nvSpPr>
              <p:cNvPr id="28" name="Rechthoek 27">
                <a:extLst>
                  <a:ext uri="{FF2B5EF4-FFF2-40B4-BE49-F238E27FC236}">
                    <a16:creationId xmlns:a16="http://schemas.microsoft.com/office/drawing/2014/main" id="{A7A8839D-45E5-4C83-B072-5737C848C254}"/>
                  </a:ext>
                </a:extLst>
              </p:cNvPr>
              <p:cNvSpPr/>
              <p:nvPr/>
            </p:nvSpPr>
            <p:spPr>
              <a:xfrm>
                <a:off x="6875766" y="140399"/>
                <a:ext cx="1689316" cy="449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Basic team</a:t>
                </a:r>
                <a:endParaRPr lang="nl-BE" dirty="0"/>
              </a:p>
            </p:txBody>
          </p:sp>
          <p:sp>
            <p:nvSpPr>
              <p:cNvPr id="29" name="Rechthoek 28">
                <a:extLst>
                  <a:ext uri="{FF2B5EF4-FFF2-40B4-BE49-F238E27FC236}">
                    <a16:creationId xmlns:a16="http://schemas.microsoft.com/office/drawing/2014/main" id="{C76757CD-DAB5-4A85-B58B-ED4D69A5AE5B}"/>
                  </a:ext>
                </a:extLst>
              </p:cNvPr>
              <p:cNvSpPr/>
              <p:nvPr/>
            </p:nvSpPr>
            <p:spPr>
              <a:xfrm>
                <a:off x="7028166" y="292799"/>
                <a:ext cx="1689316" cy="449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Basic team</a:t>
                </a:r>
                <a:endParaRPr lang="nl-BE" dirty="0"/>
              </a:p>
            </p:txBody>
          </p:sp>
          <p:sp>
            <p:nvSpPr>
              <p:cNvPr id="30" name="Rechthoek 29">
                <a:extLst>
                  <a:ext uri="{FF2B5EF4-FFF2-40B4-BE49-F238E27FC236}">
                    <a16:creationId xmlns:a16="http://schemas.microsoft.com/office/drawing/2014/main" id="{6D21A853-01A1-44A8-8E59-D5E53A498880}"/>
                  </a:ext>
                </a:extLst>
              </p:cNvPr>
              <p:cNvSpPr/>
              <p:nvPr/>
            </p:nvSpPr>
            <p:spPr>
              <a:xfrm>
                <a:off x="7180566" y="445199"/>
                <a:ext cx="1689316" cy="449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Basic team</a:t>
                </a:r>
                <a:endParaRPr lang="nl-BE" dirty="0"/>
              </a:p>
            </p:txBody>
          </p:sp>
        </p:grpSp>
        <p:sp>
          <p:nvSpPr>
            <p:cNvPr id="35" name="Rechthoek 34">
              <a:extLst>
                <a:ext uri="{FF2B5EF4-FFF2-40B4-BE49-F238E27FC236}">
                  <a16:creationId xmlns:a16="http://schemas.microsoft.com/office/drawing/2014/main" id="{C0486CAE-1C54-4157-B5C4-DAE420351B4C}"/>
                </a:ext>
              </a:extLst>
            </p:cNvPr>
            <p:cNvSpPr/>
            <p:nvPr/>
          </p:nvSpPr>
          <p:spPr>
            <a:xfrm>
              <a:off x="1056525" y="4930900"/>
              <a:ext cx="4802146" cy="18461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6" name="Tekstvak 35">
              <a:extLst>
                <a:ext uri="{FF2B5EF4-FFF2-40B4-BE49-F238E27FC236}">
                  <a16:creationId xmlns:a16="http://schemas.microsoft.com/office/drawing/2014/main" id="{C6A4FC50-E312-463B-B948-7C5D91826179}"/>
                </a:ext>
              </a:extLst>
            </p:cNvPr>
            <p:cNvSpPr txBox="1"/>
            <p:nvPr/>
          </p:nvSpPr>
          <p:spPr>
            <a:xfrm>
              <a:off x="1056525" y="4930899"/>
              <a:ext cx="1153970" cy="369332"/>
            </a:xfrm>
            <a:prstGeom prst="rect">
              <a:avLst/>
            </a:prstGeom>
            <a:noFill/>
          </p:spPr>
          <p:txBody>
            <a:bodyPr wrap="none" rtlCol="0">
              <a:spAutoFit/>
            </a:bodyPr>
            <a:lstStyle/>
            <a:p>
              <a:r>
                <a:rPr lang="nl-NL" dirty="0" err="1"/>
                <a:t>Local</a:t>
              </a:r>
              <a:r>
                <a:rPr lang="nl-NL" dirty="0"/>
                <a:t> level</a:t>
              </a:r>
              <a:endParaRPr lang="nl-BE" dirty="0"/>
            </a:p>
          </p:txBody>
        </p:sp>
      </p:grpSp>
      <p:sp>
        <p:nvSpPr>
          <p:cNvPr id="49" name="Rechthoek 48">
            <a:extLst>
              <a:ext uri="{FF2B5EF4-FFF2-40B4-BE49-F238E27FC236}">
                <a16:creationId xmlns:a16="http://schemas.microsoft.com/office/drawing/2014/main" id="{C4F85115-4336-426B-A6F9-50E3E30A125B}"/>
              </a:ext>
            </a:extLst>
          </p:cNvPr>
          <p:cNvSpPr/>
          <p:nvPr/>
        </p:nvSpPr>
        <p:spPr>
          <a:xfrm>
            <a:off x="5131918" y="1318277"/>
            <a:ext cx="1932990" cy="449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Head of </a:t>
            </a:r>
            <a:r>
              <a:rPr lang="nl-NL" dirty="0" err="1"/>
              <a:t>the</a:t>
            </a:r>
            <a:r>
              <a:rPr lang="nl-NL" dirty="0"/>
              <a:t> Force</a:t>
            </a:r>
            <a:endParaRPr lang="nl-BE" dirty="0"/>
          </a:p>
        </p:txBody>
      </p:sp>
      <p:sp>
        <p:nvSpPr>
          <p:cNvPr id="50" name="Rechthoek 49">
            <a:extLst>
              <a:ext uri="{FF2B5EF4-FFF2-40B4-BE49-F238E27FC236}">
                <a16:creationId xmlns:a16="http://schemas.microsoft.com/office/drawing/2014/main" id="{06E37757-34A1-4C3B-95D2-53524545F444}"/>
              </a:ext>
            </a:extLst>
          </p:cNvPr>
          <p:cNvSpPr/>
          <p:nvPr/>
        </p:nvSpPr>
        <p:spPr>
          <a:xfrm>
            <a:off x="6447483" y="1892699"/>
            <a:ext cx="1047599" cy="449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Staff</a:t>
            </a:r>
            <a:endParaRPr lang="nl-BE" dirty="0"/>
          </a:p>
        </p:txBody>
      </p:sp>
      <p:cxnSp>
        <p:nvCxnSpPr>
          <p:cNvPr id="51" name="Rechte verbindingslijn 50">
            <a:extLst>
              <a:ext uri="{FF2B5EF4-FFF2-40B4-BE49-F238E27FC236}">
                <a16:creationId xmlns:a16="http://schemas.microsoft.com/office/drawing/2014/main" id="{A5576E1C-381C-4A64-8C1A-3BDE84B17EF3}"/>
              </a:ext>
            </a:extLst>
          </p:cNvPr>
          <p:cNvCxnSpPr>
            <a:cxnSpLocks/>
            <a:stCxn id="49" idx="2"/>
          </p:cNvCxnSpPr>
          <p:nvPr/>
        </p:nvCxnSpPr>
        <p:spPr>
          <a:xfrm>
            <a:off x="6098413" y="1767728"/>
            <a:ext cx="0" cy="6993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Rechte verbindingslijn 53">
            <a:extLst>
              <a:ext uri="{FF2B5EF4-FFF2-40B4-BE49-F238E27FC236}">
                <a16:creationId xmlns:a16="http://schemas.microsoft.com/office/drawing/2014/main" id="{BF2F77EF-688B-4E60-97EA-601F8EB6FEF7}"/>
              </a:ext>
            </a:extLst>
          </p:cNvPr>
          <p:cNvCxnSpPr>
            <a:cxnSpLocks/>
          </p:cNvCxnSpPr>
          <p:nvPr/>
        </p:nvCxnSpPr>
        <p:spPr>
          <a:xfrm flipH="1">
            <a:off x="4895518" y="2467121"/>
            <a:ext cx="45508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Rechte verbindingslijn 56">
            <a:extLst>
              <a:ext uri="{FF2B5EF4-FFF2-40B4-BE49-F238E27FC236}">
                <a16:creationId xmlns:a16="http://schemas.microsoft.com/office/drawing/2014/main" id="{20476667-B346-4DDD-BACA-D9571DBB2FD3}"/>
              </a:ext>
            </a:extLst>
          </p:cNvPr>
          <p:cNvCxnSpPr>
            <a:cxnSpLocks/>
            <a:stCxn id="50" idx="1"/>
          </p:cNvCxnSpPr>
          <p:nvPr/>
        </p:nvCxnSpPr>
        <p:spPr>
          <a:xfrm flipH="1">
            <a:off x="6096001" y="2117425"/>
            <a:ext cx="35148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512FF70B-3CB2-4207-A7DF-393042FCA981}"/>
              </a:ext>
            </a:extLst>
          </p:cNvPr>
          <p:cNvCxnSpPr>
            <a:cxnSpLocks/>
            <a:stCxn id="17" idx="0"/>
          </p:cNvCxnSpPr>
          <p:nvPr/>
        </p:nvCxnSpPr>
        <p:spPr>
          <a:xfrm flipV="1">
            <a:off x="7292141" y="2467121"/>
            <a:ext cx="0" cy="18383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C5E28B68-64FE-4FCA-9D60-785AC989F27F}"/>
              </a:ext>
            </a:extLst>
          </p:cNvPr>
          <p:cNvCxnSpPr>
            <a:cxnSpLocks/>
          </p:cNvCxnSpPr>
          <p:nvPr/>
        </p:nvCxnSpPr>
        <p:spPr>
          <a:xfrm flipV="1">
            <a:off x="9446406" y="2467121"/>
            <a:ext cx="0" cy="18383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kstvak 76">
            <a:extLst>
              <a:ext uri="{FF2B5EF4-FFF2-40B4-BE49-F238E27FC236}">
                <a16:creationId xmlns:a16="http://schemas.microsoft.com/office/drawing/2014/main" id="{1EB7D798-19C4-48BF-9017-1A8647281392}"/>
              </a:ext>
            </a:extLst>
          </p:cNvPr>
          <p:cNvSpPr txBox="1"/>
          <p:nvPr/>
        </p:nvSpPr>
        <p:spPr>
          <a:xfrm>
            <a:off x="6290602" y="4946288"/>
            <a:ext cx="5230155" cy="707886"/>
          </a:xfrm>
          <a:prstGeom prst="rect">
            <a:avLst/>
          </a:prstGeom>
          <a:noFill/>
        </p:spPr>
        <p:txBody>
          <a:bodyPr wrap="square">
            <a:spAutoFit/>
          </a:bodyPr>
          <a:lstStyle/>
          <a:p>
            <a:r>
              <a:rPr lang="en-GB" sz="2000" b="1" dirty="0">
                <a:effectLst/>
                <a:ea typeface="Calibri" panose="020F0502020204030204" pitchFamily="34" charset="0"/>
              </a:rPr>
              <a:t>51,267 FTE = 230 officers / 100,000 inhabitants</a:t>
            </a:r>
          </a:p>
          <a:p>
            <a:r>
              <a:rPr lang="en-GB" sz="2000" b="1" dirty="0"/>
              <a:t>Budget = 6,264,396 €</a:t>
            </a:r>
            <a:endParaRPr lang="nl-BE" sz="2000" b="1" dirty="0"/>
          </a:p>
        </p:txBody>
      </p:sp>
      <p:sp>
        <p:nvSpPr>
          <p:cNvPr id="78" name="Tekstvak 77">
            <a:extLst>
              <a:ext uri="{FF2B5EF4-FFF2-40B4-BE49-F238E27FC236}">
                <a16:creationId xmlns:a16="http://schemas.microsoft.com/office/drawing/2014/main" id="{0C9F6A2D-60A9-486E-A869-57D7BE0C158A}"/>
              </a:ext>
            </a:extLst>
          </p:cNvPr>
          <p:cNvSpPr txBox="1"/>
          <p:nvPr/>
        </p:nvSpPr>
        <p:spPr>
          <a:xfrm>
            <a:off x="1018766" y="1911635"/>
            <a:ext cx="4119108" cy="707886"/>
          </a:xfrm>
          <a:prstGeom prst="rect">
            <a:avLst/>
          </a:prstGeom>
          <a:noFill/>
        </p:spPr>
        <p:txBody>
          <a:bodyPr wrap="square">
            <a:spAutoFit/>
          </a:bodyPr>
          <a:lstStyle/>
          <a:p>
            <a:r>
              <a:rPr lang="en-GB" sz="2000" b="1" dirty="0">
                <a:effectLst/>
                <a:ea typeface="Calibri" panose="020F0502020204030204" pitchFamily="34" charset="0"/>
              </a:rPr>
              <a:t>Organizational chart of the National Police of the Netherlands</a:t>
            </a:r>
            <a:endParaRPr lang="nl-BE" sz="2000" b="1" dirty="0"/>
          </a:p>
        </p:txBody>
      </p:sp>
      <p:sp>
        <p:nvSpPr>
          <p:cNvPr id="81" name="Başlık 1">
            <a:extLst>
              <a:ext uri="{FF2B5EF4-FFF2-40B4-BE49-F238E27FC236}">
                <a16:creationId xmlns:a16="http://schemas.microsoft.com/office/drawing/2014/main" id="{000E38DE-40D2-4705-AA44-E78D369DCD55}"/>
              </a:ext>
            </a:extLst>
          </p:cNvPr>
          <p:cNvSpPr>
            <a:spLocks noGrp="1"/>
          </p:cNvSpPr>
          <p:nvPr>
            <p:ph type="title"/>
          </p:nvPr>
        </p:nvSpPr>
        <p:spPr>
          <a:xfrm>
            <a:off x="838200" y="365125"/>
            <a:ext cx="10515600" cy="1325563"/>
          </a:xfrm>
        </p:spPr>
        <p:txBody>
          <a:bodyPr>
            <a:noAutofit/>
          </a:bodyPr>
          <a:lstStyle/>
          <a:p>
            <a:pPr algn="ctr"/>
            <a:r>
              <a:rPr lang="nl-NL" b="1" dirty="0">
                <a:solidFill>
                  <a:schemeClr val="bg1">
                    <a:lumMod val="50000"/>
                  </a:schemeClr>
                </a:solidFill>
              </a:rPr>
              <a:t>1.1. The National </a:t>
            </a:r>
            <a:r>
              <a:rPr lang="nl-NL" b="1" dirty="0" err="1">
                <a:solidFill>
                  <a:schemeClr val="bg1">
                    <a:lumMod val="50000"/>
                  </a:schemeClr>
                </a:solidFill>
              </a:rPr>
              <a:t>Police</a:t>
            </a:r>
            <a:endParaRPr lang="tr-TR" b="1" dirty="0">
              <a:solidFill>
                <a:schemeClr val="bg1">
                  <a:lumMod val="50000"/>
                </a:schemeClr>
              </a:solidFill>
            </a:endParaRPr>
          </a:p>
        </p:txBody>
      </p:sp>
    </p:spTree>
    <p:extLst>
      <p:ext uri="{BB962C8B-B14F-4D97-AF65-F5344CB8AC3E}">
        <p14:creationId xmlns:p14="http://schemas.microsoft.com/office/powerpoint/2010/main" val="123252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par>
                                <p:cTn id="16" presetID="10" presetClass="entr" presetSubtype="0" fill="hold"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500"/>
                                        <p:tgtEl>
                                          <p:spTgt spid="51"/>
                                        </p:tgtEl>
                                      </p:cBhvr>
                                    </p:animEffect>
                                  </p:childTnLst>
                                </p:cTn>
                              </p:par>
                              <p:par>
                                <p:cTn id="19" presetID="10"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par>
                                <p:cTn id="22" presetID="10" presetClass="entr" presetSubtype="0" fill="hold" nodeType="with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childTnLst>
                                </p:cTn>
                              </p:par>
                              <p:par>
                                <p:cTn id="25" presetID="10" presetClass="entr" presetSubtype="0"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childTnLst>
                                </p:cTn>
                              </p:par>
                              <p:par>
                                <p:cTn id="28" presetID="10" presetClass="entr" presetSubtype="0" fill="hold"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500"/>
                                        <p:tgtEl>
                                          <p:spTgt spid="71"/>
                                        </p:tgtEl>
                                      </p:cBhvr>
                                    </p:animEffect>
                                  </p:childTnLst>
                                </p:cTn>
                              </p:par>
                              <p:par>
                                <p:cTn id="31" presetID="10" presetClass="entr" presetSubtype="0" fill="hold" nodeType="with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fade">
                                      <p:cBhvr>
                                        <p:cTn id="33" dur="500"/>
                                        <p:tgtEl>
                                          <p:spTgt spid="6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fade">
                                      <p:cBhvr>
                                        <p:cTn id="48" dur="500"/>
                                        <p:tgtEl>
                                          <p:spTgt spid="4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77" grpId="0"/>
      <p:bldP spid="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ep 17">
            <a:extLst>
              <a:ext uri="{FF2B5EF4-FFF2-40B4-BE49-F238E27FC236}">
                <a16:creationId xmlns:a16="http://schemas.microsoft.com/office/drawing/2014/main" id="{0E8512B8-D572-4DB0-B094-94CF5F4F67F1}"/>
              </a:ext>
            </a:extLst>
          </p:cNvPr>
          <p:cNvGrpSpPr/>
          <p:nvPr/>
        </p:nvGrpSpPr>
        <p:grpSpPr>
          <a:xfrm>
            <a:off x="3434272" y="1960012"/>
            <a:ext cx="7477111" cy="2900855"/>
            <a:chOff x="3434272" y="1960012"/>
            <a:chExt cx="7477111" cy="2900855"/>
          </a:xfrm>
        </p:grpSpPr>
        <p:sp>
          <p:nvSpPr>
            <p:cNvPr id="5" name="Tekstvak 4">
              <a:extLst>
                <a:ext uri="{FF2B5EF4-FFF2-40B4-BE49-F238E27FC236}">
                  <a16:creationId xmlns:a16="http://schemas.microsoft.com/office/drawing/2014/main" id="{273FABDE-36A3-4D05-9673-CB5152D23A03}"/>
                </a:ext>
              </a:extLst>
            </p:cNvPr>
            <p:cNvSpPr txBox="1"/>
            <p:nvPr/>
          </p:nvSpPr>
          <p:spPr>
            <a:xfrm>
              <a:off x="3434272" y="3906760"/>
              <a:ext cx="7477111" cy="954107"/>
            </a:xfrm>
            <a:prstGeom prst="rect">
              <a:avLst/>
            </a:prstGeom>
            <a:noFill/>
          </p:spPr>
          <p:txBody>
            <a:bodyPr wrap="none" rtlCol="0">
              <a:spAutoFit/>
            </a:bodyPr>
            <a:lstStyle/>
            <a:p>
              <a:r>
                <a:rPr lang="nl-NL" sz="1400" dirty="0"/>
                <a:t>Dir Gen </a:t>
              </a:r>
              <a:r>
                <a:rPr lang="nl-NL" sz="1400" dirty="0" err="1"/>
                <a:t>Police</a:t>
              </a:r>
              <a:r>
                <a:rPr lang="nl-NL" sz="1400" dirty="0"/>
                <a:t> &amp; Sec </a:t>
              </a:r>
              <a:r>
                <a:rPr lang="nl-NL" sz="1400" dirty="0" err="1"/>
                <a:t>Regions</a:t>
              </a:r>
              <a:r>
                <a:rPr lang="nl-NL" sz="1400" dirty="0"/>
                <a:t>	College of </a:t>
              </a:r>
              <a:r>
                <a:rPr lang="nl-NL" sz="1400" dirty="0" err="1"/>
                <a:t>Att-Generals</a:t>
              </a:r>
              <a:r>
                <a:rPr lang="nl-NL" sz="1400" dirty="0"/>
                <a:t>		Dir Gen </a:t>
              </a:r>
              <a:r>
                <a:rPr lang="nl-NL" sz="1400" dirty="0" err="1"/>
                <a:t>Justice</a:t>
              </a:r>
              <a:r>
                <a:rPr lang="nl-NL" sz="1400" dirty="0"/>
                <a:t> </a:t>
              </a:r>
              <a:r>
                <a:rPr lang="nl-NL" sz="1400" dirty="0" err="1"/>
                <a:t>Enfor</a:t>
              </a:r>
              <a:endParaRPr lang="nl-NL" sz="1400" dirty="0"/>
            </a:p>
            <a:p>
              <a:endParaRPr lang="nl-NL" sz="1400" dirty="0"/>
            </a:p>
            <a:p>
              <a:r>
                <a:rPr lang="nl-NL" sz="1400" b="1" dirty="0"/>
                <a:t>National </a:t>
              </a:r>
              <a:r>
                <a:rPr lang="nl-NL" sz="1400" b="1" dirty="0" err="1"/>
                <a:t>Police</a:t>
              </a:r>
              <a:r>
                <a:rPr lang="nl-NL" sz="1400" dirty="0"/>
                <a:t>		</a:t>
              </a:r>
              <a:r>
                <a:rPr lang="nl-NL" sz="1400" b="1" dirty="0" err="1"/>
                <a:t>Proc</a:t>
              </a:r>
              <a:r>
                <a:rPr lang="nl-NL" sz="1400" b="1" dirty="0"/>
                <a:t>-Gen	</a:t>
              </a:r>
              <a:r>
                <a:rPr lang="nl-NL" sz="1400" dirty="0"/>
                <a:t>		</a:t>
              </a:r>
              <a:r>
                <a:rPr lang="nl-NL" sz="1400" b="1" dirty="0" err="1"/>
                <a:t>Inspectorate</a:t>
              </a:r>
              <a:r>
                <a:rPr lang="nl-NL" sz="1400" b="1" dirty="0"/>
                <a:t> S&amp;J</a:t>
              </a:r>
            </a:p>
            <a:p>
              <a:r>
                <a:rPr lang="nl-NL" sz="1400" dirty="0"/>
                <a:t>Chief of </a:t>
              </a:r>
              <a:r>
                <a:rPr lang="nl-NL" sz="1400" dirty="0" err="1"/>
                <a:t>the</a:t>
              </a:r>
              <a:r>
                <a:rPr lang="nl-NL" sz="1400" dirty="0"/>
                <a:t> Force		CCIS</a:t>
              </a:r>
            </a:p>
          </p:txBody>
        </p:sp>
        <p:sp>
          <p:nvSpPr>
            <p:cNvPr id="8" name="Tekstvak 7">
              <a:extLst>
                <a:ext uri="{FF2B5EF4-FFF2-40B4-BE49-F238E27FC236}">
                  <a16:creationId xmlns:a16="http://schemas.microsoft.com/office/drawing/2014/main" id="{7157BEAA-9976-4203-9667-2803D3AE8F06}"/>
                </a:ext>
              </a:extLst>
            </p:cNvPr>
            <p:cNvSpPr txBox="1"/>
            <p:nvPr/>
          </p:nvSpPr>
          <p:spPr>
            <a:xfrm>
              <a:off x="3434272" y="2598669"/>
              <a:ext cx="3868898" cy="400110"/>
            </a:xfrm>
            <a:prstGeom prst="rect">
              <a:avLst/>
            </a:prstGeom>
            <a:noFill/>
          </p:spPr>
          <p:txBody>
            <a:bodyPr wrap="square">
              <a:spAutoFit/>
            </a:bodyPr>
            <a:lstStyle/>
            <a:p>
              <a:r>
                <a:rPr lang="en-GB" sz="2000" b="1" dirty="0">
                  <a:effectLst/>
                  <a:ea typeface="Calibri" panose="020F0502020204030204" pitchFamily="34" charset="0"/>
                </a:rPr>
                <a:t>Ministry of Security &amp; Justice</a:t>
              </a:r>
              <a:endParaRPr lang="nl-BE" sz="2000" b="1" dirty="0"/>
            </a:p>
          </p:txBody>
        </p:sp>
        <p:sp>
          <p:nvSpPr>
            <p:cNvPr id="10" name="Tekstvak 9">
              <a:extLst>
                <a:ext uri="{FF2B5EF4-FFF2-40B4-BE49-F238E27FC236}">
                  <a16:creationId xmlns:a16="http://schemas.microsoft.com/office/drawing/2014/main" id="{F5561CF3-7365-416B-920B-29A3A69C2C2C}"/>
                </a:ext>
              </a:extLst>
            </p:cNvPr>
            <p:cNvSpPr txBox="1"/>
            <p:nvPr/>
          </p:nvSpPr>
          <p:spPr>
            <a:xfrm>
              <a:off x="3434272" y="3218558"/>
              <a:ext cx="5159297" cy="523220"/>
            </a:xfrm>
            <a:prstGeom prst="rect">
              <a:avLst/>
            </a:prstGeom>
            <a:noFill/>
          </p:spPr>
          <p:txBody>
            <a:bodyPr wrap="none" rtlCol="0">
              <a:spAutoFit/>
            </a:bodyPr>
            <a:lstStyle/>
            <a:p>
              <a:r>
                <a:rPr lang="nl-NL" sz="1400" b="1" dirty="0" err="1"/>
                <a:t>Policial</a:t>
              </a:r>
              <a:r>
                <a:rPr lang="nl-NL" sz="1400" b="1" dirty="0"/>
                <a:t> </a:t>
              </a:r>
              <a:r>
                <a:rPr lang="nl-NL" sz="1400" b="1" dirty="0" err="1"/>
                <a:t>leadership</a:t>
              </a:r>
              <a:endParaRPr lang="nl-NL" sz="1400" b="1" dirty="0"/>
            </a:p>
            <a:p>
              <a:r>
                <a:rPr lang="nl-NL" sz="1400" dirty="0"/>
                <a:t>Minister of Security &amp; </a:t>
              </a:r>
              <a:r>
                <a:rPr lang="nl-NL" sz="1400" dirty="0" err="1"/>
                <a:t>Justice</a:t>
              </a:r>
              <a:r>
                <a:rPr lang="nl-NL" sz="1400" dirty="0"/>
                <a:t> / Minister of Legal </a:t>
              </a:r>
              <a:r>
                <a:rPr lang="nl-NL" sz="1400" dirty="0" err="1"/>
                <a:t>Aid</a:t>
              </a:r>
              <a:r>
                <a:rPr lang="nl-NL" sz="1400" dirty="0"/>
                <a:t> / State </a:t>
              </a:r>
              <a:r>
                <a:rPr lang="nl-NL" sz="1400" dirty="0" err="1"/>
                <a:t>Secretary</a:t>
              </a:r>
              <a:endParaRPr lang="nl-NL" sz="1400" dirty="0"/>
            </a:p>
          </p:txBody>
        </p:sp>
        <p:sp>
          <p:nvSpPr>
            <p:cNvPr id="13" name="Tekstvak 12">
              <a:extLst>
                <a:ext uri="{FF2B5EF4-FFF2-40B4-BE49-F238E27FC236}">
                  <a16:creationId xmlns:a16="http://schemas.microsoft.com/office/drawing/2014/main" id="{4D5A8191-1D4F-493F-9421-947C1FD8AE57}"/>
                </a:ext>
              </a:extLst>
            </p:cNvPr>
            <p:cNvSpPr txBox="1"/>
            <p:nvPr/>
          </p:nvSpPr>
          <p:spPr>
            <a:xfrm>
              <a:off x="3434272" y="1960012"/>
              <a:ext cx="652743" cy="369332"/>
            </a:xfrm>
            <a:prstGeom prst="rect">
              <a:avLst/>
            </a:prstGeom>
            <a:noFill/>
          </p:spPr>
          <p:txBody>
            <a:bodyPr wrap="none" rtlCol="0">
              <a:spAutoFit/>
            </a:bodyPr>
            <a:lstStyle/>
            <a:p>
              <a:r>
                <a:rPr lang="nl-NL" b="1" dirty="0">
                  <a:solidFill>
                    <a:schemeClr val="bg1"/>
                  </a:solidFill>
                  <a:highlight>
                    <a:srgbClr val="000000"/>
                  </a:highlight>
                </a:rPr>
                <a:t>2017</a:t>
              </a:r>
              <a:endParaRPr lang="nl-BE" b="1" dirty="0">
                <a:solidFill>
                  <a:schemeClr val="bg1"/>
                </a:solidFill>
                <a:highlight>
                  <a:srgbClr val="000000"/>
                </a:highlight>
              </a:endParaRPr>
            </a:p>
          </p:txBody>
        </p:sp>
      </p:grpSp>
      <p:cxnSp>
        <p:nvCxnSpPr>
          <p:cNvPr id="14" name="Rechte verbindingslijn met pijl 13">
            <a:extLst>
              <a:ext uri="{FF2B5EF4-FFF2-40B4-BE49-F238E27FC236}">
                <a16:creationId xmlns:a16="http://schemas.microsoft.com/office/drawing/2014/main" id="{D489DEC4-363A-495C-B022-2E220D933168}"/>
              </a:ext>
            </a:extLst>
          </p:cNvPr>
          <p:cNvCxnSpPr>
            <a:cxnSpLocks/>
          </p:cNvCxnSpPr>
          <p:nvPr/>
        </p:nvCxnSpPr>
        <p:spPr>
          <a:xfrm>
            <a:off x="2483388" y="4066301"/>
            <a:ext cx="718035" cy="0"/>
          </a:xfrm>
          <a:prstGeom prst="straightConnector1">
            <a:avLst/>
          </a:prstGeom>
          <a:ln w="127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16" name="Groep 15">
            <a:extLst>
              <a:ext uri="{FF2B5EF4-FFF2-40B4-BE49-F238E27FC236}">
                <a16:creationId xmlns:a16="http://schemas.microsoft.com/office/drawing/2014/main" id="{57C8D3E1-DD44-4B16-A80D-4BADD0A16823}"/>
              </a:ext>
            </a:extLst>
          </p:cNvPr>
          <p:cNvGrpSpPr/>
          <p:nvPr/>
        </p:nvGrpSpPr>
        <p:grpSpPr>
          <a:xfrm>
            <a:off x="0" y="2598669"/>
            <a:ext cx="3133037" cy="1627507"/>
            <a:chOff x="0" y="2598669"/>
            <a:chExt cx="3133037" cy="1627507"/>
          </a:xfrm>
        </p:grpSpPr>
        <p:sp>
          <p:nvSpPr>
            <p:cNvPr id="12" name="Tekstvak 11">
              <a:extLst>
                <a:ext uri="{FF2B5EF4-FFF2-40B4-BE49-F238E27FC236}">
                  <a16:creationId xmlns:a16="http://schemas.microsoft.com/office/drawing/2014/main" id="{C99A3810-BD57-4798-81EA-B4782504AA40}"/>
                </a:ext>
              </a:extLst>
            </p:cNvPr>
            <p:cNvSpPr txBox="1"/>
            <p:nvPr/>
          </p:nvSpPr>
          <p:spPr>
            <a:xfrm>
              <a:off x="0" y="2598669"/>
              <a:ext cx="2335584" cy="400110"/>
            </a:xfrm>
            <a:prstGeom prst="rect">
              <a:avLst/>
            </a:prstGeom>
            <a:noFill/>
          </p:spPr>
          <p:txBody>
            <a:bodyPr wrap="square">
              <a:spAutoFit/>
            </a:bodyPr>
            <a:lstStyle/>
            <a:p>
              <a:r>
                <a:rPr lang="en-GB" sz="2000" b="1" dirty="0">
                  <a:effectLst/>
                  <a:ea typeface="Calibri" panose="020F0502020204030204" pitchFamily="34" charset="0"/>
                </a:rPr>
                <a:t>Ministry of Interior</a:t>
              </a:r>
              <a:endParaRPr lang="nl-BE" sz="2000" b="1" dirty="0"/>
            </a:p>
          </p:txBody>
        </p:sp>
        <p:sp>
          <p:nvSpPr>
            <p:cNvPr id="6" name="Tekstvak 5">
              <a:extLst>
                <a:ext uri="{FF2B5EF4-FFF2-40B4-BE49-F238E27FC236}">
                  <a16:creationId xmlns:a16="http://schemas.microsoft.com/office/drawing/2014/main" id="{7CC7D0E0-9DB0-457E-B738-2B7FDEF67DFA}"/>
                </a:ext>
              </a:extLst>
            </p:cNvPr>
            <p:cNvSpPr txBox="1"/>
            <p:nvPr/>
          </p:nvSpPr>
          <p:spPr>
            <a:xfrm>
              <a:off x="0" y="3918399"/>
              <a:ext cx="2269852" cy="307777"/>
            </a:xfrm>
            <a:prstGeom prst="rect">
              <a:avLst/>
            </a:prstGeom>
            <a:noFill/>
          </p:spPr>
          <p:txBody>
            <a:bodyPr wrap="none" rtlCol="0">
              <a:spAutoFit/>
            </a:bodyPr>
            <a:lstStyle/>
            <a:p>
              <a:r>
                <a:rPr lang="nl-NL" sz="1400" dirty="0"/>
                <a:t>Dir Gen </a:t>
              </a:r>
              <a:r>
                <a:rPr lang="nl-NL" sz="1400" dirty="0" err="1"/>
                <a:t>Police</a:t>
              </a:r>
              <a:r>
                <a:rPr lang="nl-NL" sz="1400" dirty="0"/>
                <a:t> &amp; Sec </a:t>
              </a:r>
              <a:r>
                <a:rPr lang="nl-NL" sz="1400" dirty="0" err="1"/>
                <a:t>Regions</a:t>
              </a:r>
              <a:endParaRPr lang="nl-BE" sz="1400" dirty="0"/>
            </a:p>
          </p:txBody>
        </p:sp>
        <p:sp>
          <p:nvSpPr>
            <p:cNvPr id="15" name="Tekstvak 14">
              <a:extLst>
                <a:ext uri="{FF2B5EF4-FFF2-40B4-BE49-F238E27FC236}">
                  <a16:creationId xmlns:a16="http://schemas.microsoft.com/office/drawing/2014/main" id="{4EB28021-5B6C-48FC-B5FD-B01B9C1338B5}"/>
                </a:ext>
              </a:extLst>
            </p:cNvPr>
            <p:cNvSpPr txBox="1"/>
            <p:nvPr/>
          </p:nvSpPr>
          <p:spPr>
            <a:xfrm>
              <a:off x="0" y="3218558"/>
              <a:ext cx="3133037" cy="523220"/>
            </a:xfrm>
            <a:prstGeom prst="rect">
              <a:avLst/>
            </a:prstGeom>
            <a:noFill/>
          </p:spPr>
          <p:txBody>
            <a:bodyPr wrap="none" rtlCol="0">
              <a:spAutoFit/>
            </a:bodyPr>
            <a:lstStyle/>
            <a:p>
              <a:r>
                <a:rPr lang="nl-NL" sz="1400" b="1" dirty="0" err="1"/>
                <a:t>Policial</a:t>
              </a:r>
              <a:r>
                <a:rPr lang="nl-NL" sz="1400" b="1" dirty="0"/>
                <a:t> </a:t>
              </a:r>
              <a:r>
                <a:rPr lang="nl-NL" sz="1400" b="1" dirty="0" err="1"/>
                <a:t>leadership</a:t>
              </a:r>
              <a:endParaRPr lang="nl-NL" sz="1400" b="1" dirty="0"/>
            </a:p>
            <a:p>
              <a:r>
                <a:rPr lang="nl-NL" sz="1400" dirty="0"/>
                <a:t>Minister of </a:t>
              </a:r>
              <a:r>
                <a:rPr lang="nl-NL" sz="1400" dirty="0" err="1"/>
                <a:t>Interior</a:t>
              </a:r>
              <a:r>
                <a:rPr lang="nl-NL" sz="1400" dirty="0"/>
                <a:t> &amp; </a:t>
              </a:r>
              <a:r>
                <a:rPr lang="nl-NL" sz="1400" dirty="0" err="1"/>
                <a:t>Kingdom</a:t>
              </a:r>
              <a:r>
                <a:rPr lang="nl-NL" sz="1400" dirty="0"/>
                <a:t> Relations</a:t>
              </a:r>
            </a:p>
          </p:txBody>
        </p:sp>
      </p:grpSp>
      <p:sp>
        <p:nvSpPr>
          <p:cNvPr id="25" name="Başlık 1">
            <a:extLst>
              <a:ext uri="{FF2B5EF4-FFF2-40B4-BE49-F238E27FC236}">
                <a16:creationId xmlns:a16="http://schemas.microsoft.com/office/drawing/2014/main" id="{D7120112-1E9D-4E65-A03B-3488AE83302E}"/>
              </a:ext>
            </a:extLst>
          </p:cNvPr>
          <p:cNvSpPr>
            <a:spLocks noGrp="1"/>
          </p:cNvSpPr>
          <p:nvPr>
            <p:ph type="title"/>
          </p:nvPr>
        </p:nvSpPr>
        <p:spPr>
          <a:xfrm>
            <a:off x="838200" y="365125"/>
            <a:ext cx="10515600" cy="1325563"/>
          </a:xfrm>
        </p:spPr>
        <p:txBody>
          <a:bodyPr>
            <a:noAutofit/>
          </a:bodyPr>
          <a:lstStyle/>
          <a:p>
            <a:pPr algn="ctr"/>
            <a:r>
              <a:rPr lang="nl-NL" b="1" dirty="0">
                <a:solidFill>
                  <a:schemeClr val="bg1">
                    <a:lumMod val="50000"/>
                  </a:schemeClr>
                </a:solidFill>
              </a:rPr>
              <a:t>1.1. The National </a:t>
            </a:r>
            <a:r>
              <a:rPr lang="nl-NL" b="1" dirty="0" err="1">
                <a:solidFill>
                  <a:schemeClr val="bg1">
                    <a:lumMod val="50000"/>
                  </a:schemeClr>
                </a:solidFill>
              </a:rPr>
              <a:t>Police</a:t>
            </a:r>
            <a:endParaRPr lang="tr-TR" b="1" dirty="0">
              <a:solidFill>
                <a:schemeClr val="bg1">
                  <a:lumMod val="50000"/>
                </a:schemeClr>
              </a:solidFill>
            </a:endParaRPr>
          </a:p>
        </p:txBody>
      </p:sp>
      <p:grpSp>
        <p:nvGrpSpPr>
          <p:cNvPr id="3" name="Groep 2">
            <a:extLst>
              <a:ext uri="{FF2B5EF4-FFF2-40B4-BE49-F238E27FC236}">
                <a16:creationId xmlns:a16="http://schemas.microsoft.com/office/drawing/2014/main" id="{3F7E708F-D7E3-4C7D-A232-E8F8D99A6C33}"/>
              </a:ext>
            </a:extLst>
          </p:cNvPr>
          <p:cNvGrpSpPr/>
          <p:nvPr/>
        </p:nvGrpSpPr>
        <p:grpSpPr>
          <a:xfrm>
            <a:off x="3500438" y="4383813"/>
            <a:ext cx="6774657" cy="431075"/>
            <a:chOff x="3500438" y="4383813"/>
            <a:chExt cx="6774657" cy="431075"/>
          </a:xfrm>
        </p:grpSpPr>
        <p:sp>
          <p:nvSpPr>
            <p:cNvPr id="2" name="Rechthoek: afgeronde hoeken 1">
              <a:extLst>
                <a:ext uri="{FF2B5EF4-FFF2-40B4-BE49-F238E27FC236}">
                  <a16:creationId xmlns:a16="http://schemas.microsoft.com/office/drawing/2014/main" id="{F7BFC46E-7AD4-4410-B2AD-F27E6930FFFE}"/>
                </a:ext>
              </a:extLst>
            </p:cNvPr>
            <p:cNvSpPr/>
            <p:nvPr/>
          </p:nvSpPr>
          <p:spPr>
            <a:xfrm>
              <a:off x="3500438" y="4391025"/>
              <a:ext cx="1309687" cy="4238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 name="Rechthoek: afgeronde hoeken 22">
              <a:extLst>
                <a:ext uri="{FF2B5EF4-FFF2-40B4-BE49-F238E27FC236}">
                  <a16:creationId xmlns:a16="http://schemas.microsoft.com/office/drawing/2014/main" id="{987D33CA-9D68-4E08-BD49-21EA41214928}"/>
                </a:ext>
              </a:extLst>
            </p:cNvPr>
            <p:cNvSpPr/>
            <p:nvPr/>
          </p:nvSpPr>
          <p:spPr>
            <a:xfrm>
              <a:off x="8965408" y="4383813"/>
              <a:ext cx="1309687" cy="4238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 name="Rechthoek: afgeronde hoeken 23">
              <a:extLst>
                <a:ext uri="{FF2B5EF4-FFF2-40B4-BE49-F238E27FC236}">
                  <a16:creationId xmlns:a16="http://schemas.microsoft.com/office/drawing/2014/main" id="{703F37E7-0287-4EE5-B32E-50B0007E9148}"/>
                </a:ext>
              </a:extLst>
            </p:cNvPr>
            <p:cNvSpPr/>
            <p:nvPr/>
          </p:nvSpPr>
          <p:spPr>
            <a:xfrm>
              <a:off x="6215063" y="4391025"/>
              <a:ext cx="1309687" cy="4238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val="282945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a:extLst>
              <a:ext uri="{FF2B5EF4-FFF2-40B4-BE49-F238E27FC236}">
                <a16:creationId xmlns:a16="http://schemas.microsoft.com/office/drawing/2014/main" id="{4612948E-7A4A-48EA-9791-5FBF6BE60006}"/>
              </a:ext>
            </a:extLst>
          </p:cNvPr>
          <p:cNvSpPr>
            <a:spLocks noGrp="1"/>
          </p:cNvSpPr>
          <p:nvPr>
            <p:ph type="title"/>
          </p:nvPr>
        </p:nvSpPr>
        <p:spPr>
          <a:xfrm>
            <a:off x="838200" y="365125"/>
            <a:ext cx="10515600" cy="1325563"/>
          </a:xfrm>
        </p:spPr>
        <p:txBody>
          <a:bodyPr>
            <a:noAutofit/>
          </a:bodyPr>
          <a:lstStyle/>
          <a:p>
            <a:pPr algn="ctr"/>
            <a:r>
              <a:rPr lang="nl-NL" b="1" dirty="0">
                <a:solidFill>
                  <a:schemeClr val="bg1">
                    <a:lumMod val="50000"/>
                  </a:schemeClr>
                </a:solidFill>
              </a:rPr>
              <a:t>1.2. The CCIS</a:t>
            </a:r>
            <a:endParaRPr lang="tr-TR" b="1" dirty="0">
              <a:solidFill>
                <a:schemeClr val="bg1">
                  <a:lumMod val="50000"/>
                </a:schemeClr>
              </a:solidFill>
            </a:endParaRPr>
          </a:p>
        </p:txBody>
      </p:sp>
      <p:sp>
        <p:nvSpPr>
          <p:cNvPr id="8" name="Tekstvak 7">
            <a:extLst>
              <a:ext uri="{FF2B5EF4-FFF2-40B4-BE49-F238E27FC236}">
                <a16:creationId xmlns:a16="http://schemas.microsoft.com/office/drawing/2014/main" id="{A567D203-63D8-4912-9AE4-576CCAE55766}"/>
              </a:ext>
            </a:extLst>
          </p:cNvPr>
          <p:cNvSpPr txBox="1"/>
          <p:nvPr/>
        </p:nvSpPr>
        <p:spPr>
          <a:xfrm>
            <a:off x="244099" y="1690688"/>
            <a:ext cx="4474295" cy="4616648"/>
          </a:xfrm>
          <a:prstGeom prst="rect">
            <a:avLst/>
          </a:prstGeom>
          <a:noFill/>
        </p:spPr>
        <p:txBody>
          <a:bodyPr wrap="square">
            <a:spAutoFit/>
          </a:bodyPr>
          <a:lstStyle/>
          <a:p>
            <a:r>
              <a:rPr lang="en-US" sz="2000" b="1" dirty="0">
                <a:effectLst/>
                <a:ea typeface="Calibri" panose="020F0502020204030204" pitchFamily="34" charset="0"/>
              </a:rPr>
              <a:t>The Central Criminal Investigation Service </a:t>
            </a:r>
            <a:r>
              <a:rPr lang="en-US" sz="2000" b="1" dirty="0">
                <a:ea typeface="Calibri" panose="020F0502020204030204" pitchFamily="34" charset="0"/>
              </a:rPr>
              <a:t>CCIS </a:t>
            </a:r>
            <a:r>
              <a:rPr lang="en-US" sz="2000" b="1" dirty="0">
                <a:effectLst/>
                <a:ea typeface="Calibri" panose="020F0502020204030204" pitchFamily="34" charset="0"/>
              </a:rPr>
              <a:t>(</a:t>
            </a:r>
            <a:r>
              <a:rPr lang="en-US" sz="2000" b="1" i="1" dirty="0" err="1">
                <a:effectLst/>
                <a:ea typeface="Calibri" panose="020F0502020204030204" pitchFamily="34" charset="0"/>
              </a:rPr>
              <a:t>Rijksrecherche</a:t>
            </a:r>
            <a:r>
              <a:rPr lang="en-US" sz="2000" b="1" dirty="0">
                <a:effectLst/>
                <a:ea typeface="Calibri" panose="020F0502020204030204" pitchFamily="34" charset="0"/>
              </a:rPr>
              <a:t>)</a:t>
            </a:r>
          </a:p>
          <a:p>
            <a:endParaRPr lang="en-US" sz="2000" b="1" dirty="0"/>
          </a:p>
          <a:p>
            <a:pPr marL="285750" indent="-285750">
              <a:buFont typeface="Arial" panose="020B0604020202020204" pitchFamily="34" charset="0"/>
              <a:buChar char="•"/>
            </a:pPr>
            <a:r>
              <a:rPr lang="en-GB" sz="1800" dirty="0">
                <a:solidFill>
                  <a:srgbClr val="000000"/>
                </a:solidFill>
                <a:effectLst/>
                <a:ea typeface="Calibri" panose="020F0502020204030204" pitchFamily="34" charset="0"/>
              </a:rPr>
              <a:t>when a public servant is suspected of a criminal offence</a:t>
            </a:r>
          </a:p>
          <a:p>
            <a:pPr marL="285750" indent="-285750">
              <a:buFont typeface="Arial" panose="020B0604020202020204" pitchFamily="34" charset="0"/>
              <a:buChar char="•"/>
            </a:pPr>
            <a:r>
              <a:rPr lang="en-GB" sz="1800" dirty="0">
                <a:solidFill>
                  <a:srgbClr val="000000"/>
                </a:solidFill>
                <a:effectLst/>
                <a:ea typeface="Calibri" panose="020F0502020204030204" pitchFamily="34" charset="0"/>
              </a:rPr>
              <a:t>when someone is killed or wounded following the use of firearms by the police</a:t>
            </a:r>
          </a:p>
          <a:p>
            <a:pPr marL="285750" indent="-285750">
              <a:buFont typeface="Arial" panose="020B0604020202020204" pitchFamily="34" charset="0"/>
              <a:buChar char="•"/>
            </a:pPr>
            <a:r>
              <a:rPr lang="en-GB" dirty="0">
                <a:solidFill>
                  <a:srgbClr val="000000"/>
                </a:solidFill>
                <a:ea typeface="Calibri" panose="020F0502020204030204" pitchFamily="34" charset="0"/>
              </a:rPr>
              <a:t>Runs :</a:t>
            </a:r>
          </a:p>
          <a:p>
            <a:pPr marL="742950" lvl="1" indent="-285750">
              <a:buFont typeface="Courier New" panose="02070309020205020404" pitchFamily="49" charset="0"/>
              <a:buChar char="o"/>
            </a:pPr>
            <a:r>
              <a:rPr lang="en-GB" i="1" dirty="0">
                <a:solidFill>
                  <a:srgbClr val="000000"/>
                </a:solidFill>
                <a:effectLst/>
                <a:ea typeface="Calibri" panose="020F0502020204030204" pitchFamily="34" charset="0"/>
              </a:rPr>
              <a:t>factual investigations</a:t>
            </a:r>
            <a:r>
              <a:rPr lang="en-GB" dirty="0">
                <a:solidFill>
                  <a:srgbClr val="000000"/>
                </a:solidFill>
                <a:effectLst/>
                <a:ea typeface="Calibri" panose="020F0502020204030204" pitchFamily="34" charset="0"/>
              </a:rPr>
              <a:t>, with the question whether or not an additional research should be executed; </a:t>
            </a:r>
          </a:p>
          <a:p>
            <a:pPr marL="742950" lvl="1" indent="-285750">
              <a:buFont typeface="Courier New" panose="02070309020205020404" pitchFamily="49" charset="0"/>
              <a:buChar char="o"/>
            </a:pPr>
            <a:r>
              <a:rPr lang="en-GB" i="1" dirty="0">
                <a:solidFill>
                  <a:srgbClr val="000000"/>
                </a:solidFill>
                <a:effectLst/>
                <a:ea typeface="Calibri" panose="020F0502020204030204" pitchFamily="34" charset="0"/>
              </a:rPr>
              <a:t>disciplinary investigations</a:t>
            </a:r>
            <a:r>
              <a:rPr lang="en-GB" dirty="0">
                <a:solidFill>
                  <a:srgbClr val="000000"/>
                </a:solidFill>
                <a:effectLst/>
                <a:ea typeface="Calibri" panose="020F0502020204030204" pitchFamily="34" charset="0"/>
              </a:rPr>
              <a:t>, questioning if police-officers are whether or not guilty of neglect of duty; </a:t>
            </a:r>
          </a:p>
          <a:p>
            <a:pPr marL="742950" lvl="1" indent="-285750">
              <a:buFont typeface="Courier New" panose="02070309020205020404" pitchFamily="49" charset="0"/>
              <a:buChar char="o"/>
            </a:pPr>
            <a:r>
              <a:rPr lang="en-GB" i="1" dirty="0">
                <a:solidFill>
                  <a:srgbClr val="000000"/>
                </a:solidFill>
                <a:effectLst/>
                <a:ea typeface="Calibri" panose="020F0502020204030204" pitchFamily="34" charset="0"/>
              </a:rPr>
              <a:t>criminal investigations</a:t>
            </a:r>
            <a:r>
              <a:rPr lang="en-GB" i="1" dirty="0">
                <a:solidFill>
                  <a:srgbClr val="000000"/>
                </a:solidFill>
                <a:ea typeface="Calibri" panose="020F0502020204030204" pitchFamily="34" charset="0"/>
              </a:rPr>
              <a:t>.</a:t>
            </a:r>
            <a:endParaRPr lang="nl-BE" sz="2000" dirty="0"/>
          </a:p>
        </p:txBody>
      </p:sp>
      <p:grpSp>
        <p:nvGrpSpPr>
          <p:cNvPr id="39" name="Groep 38">
            <a:extLst>
              <a:ext uri="{FF2B5EF4-FFF2-40B4-BE49-F238E27FC236}">
                <a16:creationId xmlns:a16="http://schemas.microsoft.com/office/drawing/2014/main" id="{397F46CE-65A3-4C14-ABCE-7EC6F94DBD17}"/>
              </a:ext>
            </a:extLst>
          </p:cNvPr>
          <p:cNvGrpSpPr/>
          <p:nvPr/>
        </p:nvGrpSpPr>
        <p:grpSpPr>
          <a:xfrm>
            <a:off x="5255864" y="2453784"/>
            <a:ext cx="5101528" cy="3090456"/>
            <a:chOff x="5255864" y="2453784"/>
            <a:chExt cx="5101528" cy="3090456"/>
          </a:xfrm>
        </p:grpSpPr>
        <p:cxnSp>
          <p:nvCxnSpPr>
            <p:cNvPr id="15" name="Rechte verbindingslijn 14">
              <a:extLst>
                <a:ext uri="{FF2B5EF4-FFF2-40B4-BE49-F238E27FC236}">
                  <a16:creationId xmlns:a16="http://schemas.microsoft.com/office/drawing/2014/main" id="{8EA97C4B-91AA-4FDD-8F88-610757F58407}"/>
                </a:ext>
              </a:extLst>
            </p:cNvPr>
            <p:cNvCxnSpPr>
              <a:cxnSpLocks/>
            </p:cNvCxnSpPr>
            <p:nvPr/>
          </p:nvCxnSpPr>
          <p:spPr>
            <a:xfrm>
              <a:off x="7817657" y="2996894"/>
              <a:ext cx="0" cy="16691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hthoek 9">
              <a:extLst>
                <a:ext uri="{FF2B5EF4-FFF2-40B4-BE49-F238E27FC236}">
                  <a16:creationId xmlns:a16="http://schemas.microsoft.com/office/drawing/2014/main" id="{471EB92B-483F-4ED4-A5FE-84A9876117F0}"/>
                </a:ext>
              </a:extLst>
            </p:cNvPr>
            <p:cNvSpPr/>
            <p:nvPr/>
          </p:nvSpPr>
          <p:spPr>
            <a:xfrm>
              <a:off x="6841063" y="3729465"/>
              <a:ext cx="1932990" cy="543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College of </a:t>
              </a:r>
              <a:r>
                <a:rPr lang="nl-NL" dirty="0" err="1"/>
                <a:t>Attorney-Generals</a:t>
              </a:r>
              <a:endParaRPr lang="nl-BE" dirty="0"/>
            </a:p>
          </p:txBody>
        </p:sp>
        <p:sp>
          <p:nvSpPr>
            <p:cNvPr id="11" name="Rechthoek 10">
              <a:extLst>
                <a:ext uri="{FF2B5EF4-FFF2-40B4-BE49-F238E27FC236}">
                  <a16:creationId xmlns:a16="http://schemas.microsoft.com/office/drawing/2014/main" id="{DD56EBF4-6AD3-466E-BE54-2CEEFD89F9AE}"/>
                </a:ext>
              </a:extLst>
            </p:cNvPr>
            <p:cNvSpPr/>
            <p:nvPr/>
          </p:nvSpPr>
          <p:spPr>
            <a:xfrm>
              <a:off x="5255864" y="5001130"/>
              <a:ext cx="1932990" cy="543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Prosecutor’s</a:t>
              </a:r>
              <a:r>
                <a:rPr lang="nl-NL" dirty="0"/>
                <a:t> Offices</a:t>
              </a:r>
              <a:endParaRPr lang="nl-BE" dirty="0"/>
            </a:p>
          </p:txBody>
        </p:sp>
        <p:sp>
          <p:nvSpPr>
            <p:cNvPr id="12" name="Rechthoek 11">
              <a:extLst>
                <a:ext uri="{FF2B5EF4-FFF2-40B4-BE49-F238E27FC236}">
                  <a16:creationId xmlns:a16="http://schemas.microsoft.com/office/drawing/2014/main" id="{089EDCB9-3B07-40B1-8E7D-C020447CC511}"/>
                </a:ext>
              </a:extLst>
            </p:cNvPr>
            <p:cNvSpPr/>
            <p:nvPr/>
          </p:nvSpPr>
          <p:spPr>
            <a:xfrm>
              <a:off x="8424402" y="4996810"/>
              <a:ext cx="1932990" cy="543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CCIS</a:t>
              </a:r>
              <a:endParaRPr lang="nl-BE" dirty="0"/>
            </a:p>
          </p:txBody>
        </p:sp>
        <p:sp>
          <p:nvSpPr>
            <p:cNvPr id="13" name="Rechthoek 12">
              <a:extLst>
                <a:ext uri="{FF2B5EF4-FFF2-40B4-BE49-F238E27FC236}">
                  <a16:creationId xmlns:a16="http://schemas.microsoft.com/office/drawing/2014/main" id="{0096BD22-29FE-4580-ACBC-F03E4DD9EE05}"/>
                </a:ext>
              </a:extLst>
            </p:cNvPr>
            <p:cNvSpPr/>
            <p:nvPr/>
          </p:nvSpPr>
          <p:spPr>
            <a:xfrm>
              <a:off x="6841063" y="2453784"/>
              <a:ext cx="1932990" cy="543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Minister of Security &amp; </a:t>
              </a:r>
              <a:r>
                <a:rPr lang="nl-NL" dirty="0" err="1"/>
                <a:t>Justice</a:t>
              </a:r>
              <a:endParaRPr lang="nl-BE" dirty="0"/>
            </a:p>
          </p:txBody>
        </p:sp>
        <p:cxnSp>
          <p:nvCxnSpPr>
            <p:cNvPr id="17" name="Rechte verbindingslijn 16">
              <a:extLst>
                <a:ext uri="{FF2B5EF4-FFF2-40B4-BE49-F238E27FC236}">
                  <a16:creationId xmlns:a16="http://schemas.microsoft.com/office/drawing/2014/main" id="{8245A5A7-9C98-4E0E-8295-9F67B3EBB1A0}"/>
                </a:ext>
              </a:extLst>
            </p:cNvPr>
            <p:cNvCxnSpPr>
              <a:cxnSpLocks/>
            </p:cNvCxnSpPr>
            <p:nvPr/>
          </p:nvCxnSpPr>
          <p:spPr>
            <a:xfrm flipH="1">
              <a:off x="6261315" y="4666085"/>
              <a:ext cx="31926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A1165D66-4EEA-4AF6-B388-01826BBF00EF}"/>
                </a:ext>
              </a:extLst>
            </p:cNvPr>
            <p:cNvCxnSpPr>
              <a:cxnSpLocks/>
            </p:cNvCxnSpPr>
            <p:nvPr/>
          </p:nvCxnSpPr>
          <p:spPr>
            <a:xfrm>
              <a:off x="6261315" y="4666085"/>
              <a:ext cx="0" cy="3307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E84745E1-9512-4526-9148-D09FCCE591F3}"/>
                </a:ext>
              </a:extLst>
            </p:cNvPr>
            <p:cNvCxnSpPr>
              <a:cxnSpLocks/>
            </p:cNvCxnSpPr>
            <p:nvPr/>
          </p:nvCxnSpPr>
          <p:spPr>
            <a:xfrm>
              <a:off x="9453966" y="4666085"/>
              <a:ext cx="0" cy="3307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Groep 39">
            <a:extLst>
              <a:ext uri="{FF2B5EF4-FFF2-40B4-BE49-F238E27FC236}">
                <a16:creationId xmlns:a16="http://schemas.microsoft.com/office/drawing/2014/main" id="{A6160B2B-BDFB-4FA7-B55A-3AA23F7A6C8A}"/>
              </a:ext>
            </a:extLst>
          </p:cNvPr>
          <p:cNvGrpSpPr/>
          <p:nvPr/>
        </p:nvGrpSpPr>
        <p:grpSpPr>
          <a:xfrm>
            <a:off x="9720443" y="3729465"/>
            <a:ext cx="1932990" cy="1538899"/>
            <a:chOff x="9720443" y="3729465"/>
            <a:chExt cx="1932990" cy="1538899"/>
          </a:xfrm>
        </p:grpSpPr>
        <p:sp>
          <p:nvSpPr>
            <p:cNvPr id="14" name="Rechthoek 13">
              <a:extLst>
                <a:ext uri="{FF2B5EF4-FFF2-40B4-BE49-F238E27FC236}">
                  <a16:creationId xmlns:a16="http://schemas.microsoft.com/office/drawing/2014/main" id="{8E80EB82-E038-4BF0-ACAC-C8916160849F}"/>
                </a:ext>
              </a:extLst>
            </p:cNvPr>
            <p:cNvSpPr/>
            <p:nvPr/>
          </p:nvSpPr>
          <p:spPr>
            <a:xfrm>
              <a:off x="9720443" y="3729465"/>
              <a:ext cx="1932990" cy="449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Head of </a:t>
              </a:r>
              <a:r>
                <a:rPr lang="nl-NL" dirty="0" err="1"/>
                <a:t>the</a:t>
              </a:r>
              <a:r>
                <a:rPr lang="nl-NL" dirty="0"/>
                <a:t> Force</a:t>
              </a:r>
              <a:endParaRPr lang="nl-BE" dirty="0"/>
            </a:p>
          </p:txBody>
        </p:sp>
        <p:cxnSp>
          <p:nvCxnSpPr>
            <p:cNvPr id="27" name="Verbindingslijn: gebogen 26">
              <a:extLst>
                <a:ext uri="{FF2B5EF4-FFF2-40B4-BE49-F238E27FC236}">
                  <a16:creationId xmlns:a16="http://schemas.microsoft.com/office/drawing/2014/main" id="{9867A5C7-FC9B-4D95-B9BA-5B678A24A4BC}"/>
                </a:ext>
              </a:extLst>
            </p:cNvPr>
            <p:cNvCxnSpPr>
              <a:cxnSpLocks/>
              <a:stCxn id="14" idx="2"/>
              <a:endCxn id="12" idx="3"/>
            </p:cNvCxnSpPr>
            <p:nvPr/>
          </p:nvCxnSpPr>
          <p:spPr>
            <a:xfrm rot="5400000">
              <a:off x="9977441" y="4558867"/>
              <a:ext cx="1089449" cy="329546"/>
            </a:xfrm>
            <a:prstGeom prst="bentConnector2">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8" name="Afbeelding 37">
              <a:extLst>
                <a:ext uri="{FF2B5EF4-FFF2-40B4-BE49-F238E27FC236}">
                  <a16:creationId xmlns:a16="http://schemas.microsoft.com/office/drawing/2014/main" id="{61E0B810-722D-4D70-BB97-E5A21FB40F7D}"/>
                </a:ext>
              </a:extLst>
            </p:cNvPr>
            <p:cNvPicPr>
              <a:picLocks noChangeAspect="1"/>
            </p:cNvPicPr>
            <p:nvPr/>
          </p:nvPicPr>
          <p:blipFill>
            <a:blip r:embed="rId2"/>
            <a:stretch>
              <a:fillRect/>
            </a:stretch>
          </p:blipFill>
          <p:spPr>
            <a:xfrm>
              <a:off x="10455957" y="4561890"/>
              <a:ext cx="461962" cy="466724"/>
            </a:xfrm>
            <a:prstGeom prst="rect">
              <a:avLst/>
            </a:prstGeom>
          </p:spPr>
        </p:pic>
      </p:grpSp>
      <p:sp>
        <p:nvSpPr>
          <p:cNvPr id="41" name="Tekstvak 40">
            <a:extLst>
              <a:ext uri="{FF2B5EF4-FFF2-40B4-BE49-F238E27FC236}">
                <a16:creationId xmlns:a16="http://schemas.microsoft.com/office/drawing/2014/main" id="{33C7F051-E04F-448D-A22B-DDC7DA9226F8}"/>
              </a:ext>
            </a:extLst>
          </p:cNvPr>
          <p:cNvSpPr txBox="1"/>
          <p:nvPr/>
        </p:nvSpPr>
        <p:spPr>
          <a:xfrm>
            <a:off x="5894378" y="5814704"/>
            <a:ext cx="3926524" cy="369332"/>
          </a:xfrm>
          <a:prstGeom prst="rect">
            <a:avLst/>
          </a:prstGeom>
          <a:noFill/>
        </p:spPr>
        <p:txBody>
          <a:bodyPr wrap="none" rtlCol="0">
            <a:spAutoFit/>
          </a:bodyPr>
          <a:lstStyle/>
          <a:p>
            <a:r>
              <a:rPr lang="nl-NL" dirty="0" err="1"/>
              <a:t>Considered</a:t>
            </a:r>
            <a:r>
              <a:rPr lang="nl-NL" dirty="0"/>
              <a:t> as part of </a:t>
            </a:r>
            <a:r>
              <a:rPr lang="nl-NL" dirty="0" err="1"/>
              <a:t>the</a:t>
            </a:r>
            <a:r>
              <a:rPr lang="nl-NL" dirty="0"/>
              <a:t> </a:t>
            </a:r>
            <a:r>
              <a:rPr lang="nl-NL" dirty="0" err="1"/>
              <a:t>judicial</a:t>
            </a:r>
            <a:r>
              <a:rPr lang="nl-NL" dirty="0"/>
              <a:t> power</a:t>
            </a:r>
            <a:endParaRPr lang="nl-BE" dirty="0"/>
          </a:p>
        </p:txBody>
      </p:sp>
    </p:spTree>
    <p:extLst>
      <p:ext uri="{BB962C8B-B14F-4D97-AF65-F5344CB8AC3E}">
        <p14:creationId xmlns:p14="http://schemas.microsoft.com/office/powerpoint/2010/main" val="429142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fade">
                                      <p:cBhvr>
                                        <p:cTn id="37" dur="500"/>
                                        <p:tgtEl>
                                          <p:spTgt spid="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Başlık 1">
            <a:extLst>
              <a:ext uri="{FF2B5EF4-FFF2-40B4-BE49-F238E27FC236}">
                <a16:creationId xmlns:a16="http://schemas.microsoft.com/office/drawing/2014/main" id="{D7120112-1E9D-4E65-A03B-3488AE83302E}"/>
              </a:ext>
            </a:extLst>
          </p:cNvPr>
          <p:cNvSpPr>
            <a:spLocks noGrp="1"/>
          </p:cNvSpPr>
          <p:nvPr>
            <p:ph type="title"/>
          </p:nvPr>
        </p:nvSpPr>
        <p:spPr>
          <a:xfrm>
            <a:off x="838200" y="365125"/>
            <a:ext cx="10515600" cy="1325563"/>
          </a:xfrm>
        </p:spPr>
        <p:txBody>
          <a:bodyPr>
            <a:noAutofit/>
          </a:bodyPr>
          <a:lstStyle/>
          <a:p>
            <a:pPr algn="ctr"/>
            <a:r>
              <a:rPr lang="nl-NL" b="1" dirty="0">
                <a:solidFill>
                  <a:schemeClr val="bg1">
                    <a:lumMod val="50000"/>
                  </a:schemeClr>
                </a:solidFill>
              </a:rPr>
              <a:t>1.3. The </a:t>
            </a:r>
            <a:r>
              <a:rPr lang="nl-NL" b="1" dirty="0" err="1">
                <a:solidFill>
                  <a:schemeClr val="bg1">
                    <a:lumMod val="50000"/>
                  </a:schemeClr>
                </a:solidFill>
              </a:rPr>
              <a:t>KMar</a:t>
            </a:r>
            <a:endParaRPr lang="tr-TR" b="1" dirty="0">
              <a:solidFill>
                <a:schemeClr val="bg1">
                  <a:lumMod val="50000"/>
                </a:schemeClr>
              </a:solidFill>
            </a:endParaRPr>
          </a:p>
        </p:txBody>
      </p:sp>
      <p:grpSp>
        <p:nvGrpSpPr>
          <p:cNvPr id="69" name="Groep 68">
            <a:extLst>
              <a:ext uri="{FF2B5EF4-FFF2-40B4-BE49-F238E27FC236}">
                <a16:creationId xmlns:a16="http://schemas.microsoft.com/office/drawing/2014/main" id="{C897D739-218C-4102-9A18-19B77D356703}"/>
              </a:ext>
            </a:extLst>
          </p:cNvPr>
          <p:cNvGrpSpPr/>
          <p:nvPr/>
        </p:nvGrpSpPr>
        <p:grpSpPr>
          <a:xfrm>
            <a:off x="6155754" y="3856538"/>
            <a:ext cx="2422412" cy="1735966"/>
            <a:chOff x="6155754" y="3856538"/>
            <a:chExt cx="2422412" cy="1735966"/>
          </a:xfrm>
        </p:grpSpPr>
        <p:sp>
          <p:nvSpPr>
            <p:cNvPr id="28" name="Tekstvak 27">
              <a:extLst>
                <a:ext uri="{FF2B5EF4-FFF2-40B4-BE49-F238E27FC236}">
                  <a16:creationId xmlns:a16="http://schemas.microsoft.com/office/drawing/2014/main" id="{10761313-DDC1-4C81-8765-B54A2604A82D}"/>
                </a:ext>
              </a:extLst>
            </p:cNvPr>
            <p:cNvSpPr txBox="1"/>
            <p:nvPr/>
          </p:nvSpPr>
          <p:spPr>
            <a:xfrm>
              <a:off x="7997558" y="5284727"/>
              <a:ext cx="580608" cy="307777"/>
            </a:xfrm>
            <a:prstGeom prst="rect">
              <a:avLst/>
            </a:prstGeom>
            <a:noFill/>
          </p:spPr>
          <p:txBody>
            <a:bodyPr wrap="none" rtlCol="0">
              <a:spAutoFit/>
            </a:bodyPr>
            <a:lstStyle/>
            <a:p>
              <a:r>
                <a:rPr lang="nl-NL" sz="1400" dirty="0" err="1"/>
                <a:t>KMar</a:t>
              </a:r>
              <a:endParaRPr lang="nl-NL" sz="1400" dirty="0"/>
            </a:p>
          </p:txBody>
        </p:sp>
        <p:cxnSp>
          <p:nvCxnSpPr>
            <p:cNvPr id="31" name="Verbindingslijn: gebogen 30">
              <a:extLst>
                <a:ext uri="{FF2B5EF4-FFF2-40B4-BE49-F238E27FC236}">
                  <a16:creationId xmlns:a16="http://schemas.microsoft.com/office/drawing/2014/main" id="{328C4092-444E-48D8-9FC0-FCDC7DF3A699}"/>
                </a:ext>
              </a:extLst>
            </p:cNvPr>
            <p:cNvCxnSpPr>
              <a:cxnSpLocks/>
              <a:stCxn id="29" idx="3"/>
              <a:endCxn id="22" idx="0"/>
            </p:cNvCxnSpPr>
            <p:nvPr/>
          </p:nvCxnSpPr>
          <p:spPr>
            <a:xfrm>
              <a:off x="6155754" y="3856538"/>
              <a:ext cx="2080565" cy="137014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oep 66">
            <a:extLst>
              <a:ext uri="{FF2B5EF4-FFF2-40B4-BE49-F238E27FC236}">
                <a16:creationId xmlns:a16="http://schemas.microsoft.com/office/drawing/2014/main" id="{46D76F6E-F1A1-4315-ACCD-0C4D571CA124}"/>
              </a:ext>
            </a:extLst>
          </p:cNvPr>
          <p:cNvGrpSpPr/>
          <p:nvPr/>
        </p:nvGrpSpPr>
        <p:grpSpPr>
          <a:xfrm>
            <a:off x="4629631" y="2317273"/>
            <a:ext cx="3868898" cy="1693153"/>
            <a:chOff x="4629631" y="2317273"/>
            <a:chExt cx="3868898" cy="1693153"/>
          </a:xfrm>
        </p:grpSpPr>
        <p:sp>
          <p:nvSpPr>
            <p:cNvPr id="8" name="Tekstvak 7">
              <a:extLst>
                <a:ext uri="{FF2B5EF4-FFF2-40B4-BE49-F238E27FC236}">
                  <a16:creationId xmlns:a16="http://schemas.microsoft.com/office/drawing/2014/main" id="{7157BEAA-9976-4203-9667-2803D3AE8F06}"/>
                </a:ext>
              </a:extLst>
            </p:cNvPr>
            <p:cNvSpPr txBox="1"/>
            <p:nvPr/>
          </p:nvSpPr>
          <p:spPr>
            <a:xfrm>
              <a:off x="4629631" y="2317273"/>
              <a:ext cx="3868898" cy="400110"/>
            </a:xfrm>
            <a:prstGeom prst="rect">
              <a:avLst/>
            </a:prstGeom>
            <a:noFill/>
          </p:spPr>
          <p:txBody>
            <a:bodyPr wrap="square">
              <a:spAutoFit/>
            </a:bodyPr>
            <a:lstStyle/>
            <a:p>
              <a:r>
                <a:rPr lang="en-GB" sz="2000" b="1" dirty="0">
                  <a:effectLst/>
                  <a:ea typeface="Calibri" panose="020F0502020204030204" pitchFamily="34" charset="0"/>
                </a:rPr>
                <a:t>Ministry of Defence</a:t>
              </a:r>
              <a:endParaRPr lang="nl-BE" sz="2000" b="1" dirty="0"/>
            </a:p>
          </p:txBody>
        </p:sp>
        <p:sp>
          <p:nvSpPr>
            <p:cNvPr id="10" name="Tekstvak 9">
              <a:extLst>
                <a:ext uri="{FF2B5EF4-FFF2-40B4-BE49-F238E27FC236}">
                  <a16:creationId xmlns:a16="http://schemas.microsoft.com/office/drawing/2014/main" id="{F5561CF3-7365-416B-920B-29A3A69C2C2C}"/>
                </a:ext>
              </a:extLst>
            </p:cNvPr>
            <p:cNvSpPr txBox="1"/>
            <p:nvPr/>
          </p:nvSpPr>
          <p:spPr>
            <a:xfrm>
              <a:off x="4629631" y="2812470"/>
              <a:ext cx="1665456" cy="523220"/>
            </a:xfrm>
            <a:prstGeom prst="rect">
              <a:avLst/>
            </a:prstGeom>
            <a:noFill/>
          </p:spPr>
          <p:txBody>
            <a:bodyPr wrap="none" rtlCol="0">
              <a:spAutoFit/>
            </a:bodyPr>
            <a:lstStyle/>
            <a:p>
              <a:r>
                <a:rPr lang="nl-NL" sz="1400" b="1" dirty="0" err="1"/>
                <a:t>Policial</a:t>
              </a:r>
              <a:r>
                <a:rPr lang="nl-NL" sz="1400" b="1" dirty="0"/>
                <a:t> </a:t>
              </a:r>
              <a:r>
                <a:rPr lang="nl-NL" sz="1400" b="1" dirty="0" err="1"/>
                <a:t>leadership</a:t>
              </a:r>
              <a:endParaRPr lang="nl-NL" sz="1400" b="1" dirty="0"/>
            </a:p>
            <a:p>
              <a:r>
                <a:rPr lang="nl-NL" sz="1400" dirty="0"/>
                <a:t>Minister of </a:t>
              </a:r>
              <a:r>
                <a:rPr lang="nl-NL" sz="1400" dirty="0" err="1"/>
                <a:t>Defence</a:t>
              </a:r>
              <a:endParaRPr lang="nl-NL" sz="1400" dirty="0"/>
            </a:p>
          </p:txBody>
        </p:sp>
        <p:sp>
          <p:nvSpPr>
            <p:cNvPr id="29" name="Tekstvak 28">
              <a:extLst>
                <a:ext uri="{FF2B5EF4-FFF2-40B4-BE49-F238E27FC236}">
                  <a16:creationId xmlns:a16="http://schemas.microsoft.com/office/drawing/2014/main" id="{19DCC810-556E-4545-8D50-D012C2E801C7}"/>
                </a:ext>
              </a:extLst>
            </p:cNvPr>
            <p:cNvSpPr txBox="1"/>
            <p:nvPr/>
          </p:nvSpPr>
          <p:spPr>
            <a:xfrm>
              <a:off x="4629631" y="3702649"/>
              <a:ext cx="1526123" cy="307777"/>
            </a:xfrm>
            <a:prstGeom prst="rect">
              <a:avLst/>
            </a:prstGeom>
            <a:noFill/>
          </p:spPr>
          <p:txBody>
            <a:bodyPr wrap="none" rtlCol="0">
              <a:spAutoFit/>
            </a:bodyPr>
            <a:lstStyle/>
            <a:p>
              <a:r>
                <a:rPr lang="nl-NL" sz="1400" dirty="0" err="1"/>
                <a:t>Secretary</a:t>
              </a:r>
              <a:r>
                <a:rPr lang="nl-NL" sz="1400" dirty="0"/>
                <a:t> General</a:t>
              </a:r>
            </a:p>
          </p:txBody>
        </p:sp>
        <p:cxnSp>
          <p:nvCxnSpPr>
            <p:cNvPr id="34" name="Verbindingslijn: gebogen 33">
              <a:extLst>
                <a:ext uri="{FF2B5EF4-FFF2-40B4-BE49-F238E27FC236}">
                  <a16:creationId xmlns:a16="http://schemas.microsoft.com/office/drawing/2014/main" id="{6358877C-51A3-4E3A-9C9B-FCDA50822E29}"/>
                </a:ext>
              </a:extLst>
            </p:cNvPr>
            <p:cNvCxnSpPr>
              <a:cxnSpLocks/>
            </p:cNvCxnSpPr>
            <p:nvPr/>
          </p:nvCxnSpPr>
          <p:spPr>
            <a:xfrm rot="16200000" flipH="1">
              <a:off x="5229387" y="3537526"/>
              <a:ext cx="366638" cy="1"/>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1" name="Verbindingslijn: gebogen 50">
            <a:extLst>
              <a:ext uri="{FF2B5EF4-FFF2-40B4-BE49-F238E27FC236}">
                <a16:creationId xmlns:a16="http://schemas.microsoft.com/office/drawing/2014/main" id="{91FCB6A8-2184-4B71-B235-821C088361BF}"/>
              </a:ext>
            </a:extLst>
          </p:cNvPr>
          <p:cNvCxnSpPr>
            <a:cxnSpLocks/>
            <a:endCxn id="27" idx="0"/>
          </p:cNvCxnSpPr>
          <p:nvPr/>
        </p:nvCxnSpPr>
        <p:spPr>
          <a:xfrm rot="10800000" flipV="1">
            <a:off x="3762056" y="5107208"/>
            <a:ext cx="1619191" cy="156702"/>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8" name="Groep 67">
            <a:extLst>
              <a:ext uri="{FF2B5EF4-FFF2-40B4-BE49-F238E27FC236}">
                <a16:creationId xmlns:a16="http://schemas.microsoft.com/office/drawing/2014/main" id="{D2B49D87-B614-4326-BE7F-437D4EFC4302}"/>
              </a:ext>
            </a:extLst>
          </p:cNvPr>
          <p:cNvGrpSpPr/>
          <p:nvPr/>
        </p:nvGrpSpPr>
        <p:grpSpPr>
          <a:xfrm>
            <a:off x="3128484" y="3999172"/>
            <a:ext cx="4511648" cy="1577982"/>
            <a:chOff x="3128484" y="3999172"/>
            <a:chExt cx="4511648" cy="1577982"/>
          </a:xfrm>
        </p:grpSpPr>
        <p:sp>
          <p:nvSpPr>
            <p:cNvPr id="5" name="Tekstvak 4">
              <a:extLst>
                <a:ext uri="{FF2B5EF4-FFF2-40B4-BE49-F238E27FC236}">
                  <a16:creationId xmlns:a16="http://schemas.microsoft.com/office/drawing/2014/main" id="{273FABDE-36A3-4D05-9673-CB5152D23A03}"/>
                </a:ext>
              </a:extLst>
            </p:cNvPr>
            <p:cNvSpPr txBox="1"/>
            <p:nvPr/>
          </p:nvSpPr>
          <p:spPr>
            <a:xfrm>
              <a:off x="4629631" y="4340672"/>
              <a:ext cx="2068457" cy="523220"/>
            </a:xfrm>
            <a:prstGeom prst="rect">
              <a:avLst/>
            </a:prstGeom>
            <a:noFill/>
          </p:spPr>
          <p:txBody>
            <a:bodyPr wrap="square" rtlCol="0">
              <a:spAutoFit/>
            </a:bodyPr>
            <a:lstStyle/>
            <a:p>
              <a:r>
                <a:rPr lang="nl-NL" sz="1400" b="1" dirty="0" err="1"/>
                <a:t>Army</a:t>
              </a:r>
              <a:endParaRPr lang="nl-NL" sz="1400" b="1" dirty="0"/>
            </a:p>
            <a:p>
              <a:r>
                <a:rPr lang="nl-NL" sz="1400" dirty="0"/>
                <a:t>Commander of </a:t>
              </a:r>
              <a:r>
                <a:rPr lang="nl-NL" sz="1400" dirty="0" err="1"/>
                <a:t>the</a:t>
              </a:r>
              <a:r>
                <a:rPr lang="nl-NL" sz="1400" dirty="0"/>
                <a:t> </a:t>
              </a:r>
              <a:r>
                <a:rPr lang="nl-NL" sz="1400" dirty="0" err="1"/>
                <a:t>Army</a:t>
              </a:r>
              <a:r>
                <a:rPr lang="nl-NL" sz="1400" dirty="0"/>
                <a:t>	</a:t>
              </a:r>
            </a:p>
          </p:txBody>
        </p:sp>
        <p:grpSp>
          <p:nvGrpSpPr>
            <p:cNvPr id="2" name="Groep 1">
              <a:extLst>
                <a:ext uri="{FF2B5EF4-FFF2-40B4-BE49-F238E27FC236}">
                  <a16:creationId xmlns:a16="http://schemas.microsoft.com/office/drawing/2014/main" id="{14805827-81B7-4A70-B276-69FAA6686642}"/>
                </a:ext>
              </a:extLst>
            </p:cNvPr>
            <p:cNvGrpSpPr/>
            <p:nvPr/>
          </p:nvGrpSpPr>
          <p:grpSpPr>
            <a:xfrm>
              <a:off x="3128484" y="5263910"/>
              <a:ext cx="4511648" cy="313244"/>
              <a:chOff x="1299617" y="4578240"/>
              <a:chExt cx="4511648" cy="313244"/>
            </a:xfrm>
          </p:grpSpPr>
          <p:sp>
            <p:nvSpPr>
              <p:cNvPr id="24" name="Tekstvak 23">
                <a:extLst>
                  <a:ext uri="{FF2B5EF4-FFF2-40B4-BE49-F238E27FC236}">
                    <a16:creationId xmlns:a16="http://schemas.microsoft.com/office/drawing/2014/main" id="{66412A29-1AA0-4BDD-9253-577B24A26AA2}"/>
                  </a:ext>
                </a:extLst>
              </p:cNvPr>
              <p:cNvSpPr txBox="1"/>
              <p:nvPr/>
            </p:nvSpPr>
            <p:spPr>
              <a:xfrm>
                <a:off x="4662489" y="4583707"/>
                <a:ext cx="1148776" cy="307777"/>
              </a:xfrm>
              <a:prstGeom prst="rect">
                <a:avLst/>
              </a:prstGeom>
              <a:noFill/>
            </p:spPr>
            <p:txBody>
              <a:bodyPr wrap="none" rtlCol="0">
                <a:spAutoFit/>
              </a:bodyPr>
              <a:lstStyle/>
              <a:p>
                <a:r>
                  <a:rPr lang="nl-NL" sz="1400" dirty="0"/>
                  <a:t>Royal Marine</a:t>
                </a:r>
              </a:p>
            </p:txBody>
          </p:sp>
          <p:sp>
            <p:nvSpPr>
              <p:cNvPr id="26" name="Tekstvak 25">
                <a:extLst>
                  <a:ext uri="{FF2B5EF4-FFF2-40B4-BE49-F238E27FC236}">
                    <a16:creationId xmlns:a16="http://schemas.microsoft.com/office/drawing/2014/main" id="{F587E962-6CE3-43BC-8EDE-72F8F1872EE3}"/>
                  </a:ext>
                </a:extLst>
              </p:cNvPr>
              <p:cNvSpPr txBox="1"/>
              <p:nvPr/>
            </p:nvSpPr>
            <p:spPr>
              <a:xfrm>
                <a:off x="2731097" y="4581838"/>
                <a:ext cx="1701620" cy="307777"/>
              </a:xfrm>
              <a:prstGeom prst="rect">
                <a:avLst/>
              </a:prstGeom>
              <a:noFill/>
            </p:spPr>
            <p:txBody>
              <a:bodyPr wrap="none" rtlCol="0">
                <a:spAutoFit/>
              </a:bodyPr>
              <a:lstStyle/>
              <a:p>
                <a:r>
                  <a:rPr lang="nl-NL" sz="1400" dirty="0"/>
                  <a:t>Royal </a:t>
                </a:r>
                <a:r>
                  <a:rPr lang="nl-NL" sz="1400" dirty="0" err="1"/>
                  <a:t>Ground</a:t>
                </a:r>
                <a:r>
                  <a:rPr lang="nl-NL" sz="1400" dirty="0"/>
                  <a:t> </a:t>
                </a:r>
                <a:r>
                  <a:rPr lang="nl-NL" sz="1400" dirty="0" err="1"/>
                  <a:t>Troups</a:t>
                </a:r>
                <a:endParaRPr lang="nl-NL" sz="1400" dirty="0"/>
              </a:p>
            </p:txBody>
          </p:sp>
          <p:sp>
            <p:nvSpPr>
              <p:cNvPr id="27" name="Tekstvak 26">
                <a:extLst>
                  <a:ext uri="{FF2B5EF4-FFF2-40B4-BE49-F238E27FC236}">
                    <a16:creationId xmlns:a16="http://schemas.microsoft.com/office/drawing/2014/main" id="{D77A54D2-29DB-406E-ADC2-02F6D63D6244}"/>
                  </a:ext>
                </a:extLst>
              </p:cNvPr>
              <p:cNvSpPr txBox="1"/>
              <p:nvPr/>
            </p:nvSpPr>
            <p:spPr>
              <a:xfrm>
                <a:off x="1299617" y="4578240"/>
                <a:ext cx="1267142" cy="307777"/>
              </a:xfrm>
              <a:prstGeom prst="rect">
                <a:avLst/>
              </a:prstGeom>
              <a:noFill/>
            </p:spPr>
            <p:txBody>
              <a:bodyPr wrap="none" rtlCol="0">
                <a:spAutoFit/>
              </a:bodyPr>
              <a:lstStyle/>
              <a:p>
                <a:r>
                  <a:rPr lang="nl-NL" sz="1400" dirty="0"/>
                  <a:t>Royal Air Force</a:t>
                </a:r>
              </a:p>
            </p:txBody>
          </p:sp>
        </p:grpSp>
        <p:cxnSp>
          <p:nvCxnSpPr>
            <p:cNvPr id="42" name="Verbindingslijn: gebogen 41">
              <a:extLst>
                <a:ext uri="{FF2B5EF4-FFF2-40B4-BE49-F238E27FC236}">
                  <a16:creationId xmlns:a16="http://schemas.microsoft.com/office/drawing/2014/main" id="{8F16E26D-5B35-4457-9BF6-EFF68D0B9E61}"/>
                </a:ext>
              </a:extLst>
            </p:cNvPr>
            <p:cNvCxnSpPr>
              <a:cxnSpLocks/>
            </p:cNvCxnSpPr>
            <p:nvPr/>
          </p:nvCxnSpPr>
          <p:spPr>
            <a:xfrm rot="16200000" flipH="1">
              <a:off x="5227463" y="4182490"/>
              <a:ext cx="366638" cy="1"/>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Verbindingslijn: gebogen 43">
              <a:extLst>
                <a:ext uri="{FF2B5EF4-FFF2-40B4-BE49-F238E27FC236}">
                  <a16:creationId xmlns:a16="http://schemas.microsoft.com/office/drawing/2014/main" id="{108B58C8-DF95-49B8-B815-D5F81392E7FA}"/>
                </a:ext>
              </a:extLst>
            </p:cNvPr>
            <p:cNvCxnSpPr>
              <a:cxnSpLocks/>
              <a:endCxn id="24" idx="0"/>
            </p:cNvCxnSpPr>
            <p:nvPr/>
          </p:nvCxnSpPr>
          <p:spPr>
            <a:xfrm>
              <a:off x="5381242" y="5107208"/>
              <a:ext cx="1684502" cy="162169"/>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CF76B609-D6FB-4341-9EE0-5574D1247592}"/>
                </a:ext>
              </a:extLst>
            </p:cNvPr>
            <p:cNvCxnSpPr>
              <a:cxnSpLocks/>
              <a:endCxn id="26" idx="0"/>
            </p:cNvCxnSpPr>
            <p:nvPr/>
          </p:nvCxnSpPr>
          <p:spPr>
            <a:xfrm>
              <a:off x="5410774" y="4863892"/>
              <a:ext cx="0" cy="4036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Rechthoek: afgeronde hoeken 21">
            <a:extLst>
              <a:ext uri="{FF2B5EF4-FFF2-40B4-BE49-F238E27FC236}">
                <a16:creationId xmlns:a16="http://schemas.microsoft.com/office/drawing/2014/main" id="{926E8DFF-9E58-40DE-8132-9B71A004412E}"/>
              </a:ext>
            </a:extLst>
          </p:cNvPr>
          <p:cNvSpPr/>
          <p:nvPr/>
        </p:nvSpPr>
        <p:spPr>
          <a:xfrm>
            <a:off x="7787707" y="5226683"/>
            <a:ext cx="897224" cy="4238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05671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500"/>
                                        <p:tgtEl>
                                          <p:spTgt spid="68"/>
                                        </p:tgtEl>
                                      </p:cBhvr>
                                    </p:animEffect>
                                  </p:childTnLst>
                                </p:cTn>
                              </p:par>
                              <p:par>
                                <p:cTn id="13" presetID="10"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fade">
                                      <p:cBhvr>
                                        <p:cTn id="20" dur="500"/>
                                        <p:tgtEl>
                                          <p:spTgt spid="6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1">
            <a:extLst>
              <a:ext uri="{FF2B5EF4-FFF2-40B4-BE49-F238E27FC236}">
                <a16:creationId xmlns:a16="http://schemas.microsoft.com/office/drawing/2014/main" id="{6F7F9BC8-1ED4-4C62-857F-3C4951974DF3}"/>
              </a:ext>
            </a:extLst>
          </p:cNvPr>
          <p:cNvSpPr>
            <a:spLocks noGrp="1"/>
          </p:cNvSpPr>
          <p:nvPr>
            <p:ph type="title"/>
          </p:nvPr>
        </p:nvSpPr>
        <p:spPr>
          <a:xfrm>
            <a:off x="838200" y="365125"/>
            <a:ext cx="10515600" cy="1325563"/>
          </a:xfrm>
        </p:spPr>
        <p:txBody>
          <a:bodyPr>
            <a:noAutofit/>
          </a:bodyPr>
          <a:lstStyle/>
          <a:p>
            <a:pPr algn="ctr"/>
            <a:r>
              <a:rPr lang="nl-NL" b="1" dirty="0">
                <a:solidFill>
                  <a:schemeClr val="bg1">
                    <a:lumMod val="50000"/>
                  </a:schemeClr>
                </a:solidFill>
              </a:rPr>
              <a:t>1.4. </a:t>
            </a:r>
            <a:r>
              <a:rPr lang="nl-NL" b="1" dirty="0" err="1">
                <a:solidFill>
                  <a:schemeClr val="bg1">
                    <a:lumMod val="50000"/>
                  </a:schemeClr>
                </a:solidFill>
              </a:rPr>
              <a:t>Investigating</a:t>
            </a:r>
            <a:r>
              <a:rPr lang="nl-NL" b="1" dirty="0">
                <a:solidFill>
                  <a:schemeClr val="bg1">
                    <a:lumMod val="50000"/>
                  </a:schemeClr>
                </a:solidFill>
              </a:rPr>
              <a:t> Officials</a:t>
            </a:r>
            <a:endParaRPr lang="tr-TR" b="1" dirty="0">
              <a:solidFill>
                <a:schemeClr val="bg1">
                  <a:lumMod val="50000"/>
                </a:schemeClr>
              </a:solidFill>
            </a:endParaRPr>
          </a:p>
        </p:txBody>
      </p:sp>
      <p:grpSp>
        <p:nvGrpSpPr>
          <p:cNvPr id="31" name="Groep 30">
            <a:extLst>
              <a:ext uri="{FF2B5EF4-FFF2-40B4-BE49-F238E27FC236}">
                <a16:creationId xmlns:a16="http://schemas.microsoft.com/office/drawing/2014/main" id="{61433FA6-9672-40EB-ABFC-E806E4FD0A6F}"/>
              </a:ext>
            </a:extLst>
          </p:cNvPr>
          <p:cNvGrpSpPr/>
          <p:nvPr/>
        </p:nvGrpSpPr>
        <p:grpSpPr>
          <a:xfrm>
            <a:off x="-60702" y="1674154"/>
            <a:ext cx="7890581" cy="4125535"/>
            <a:chOff x="-60702" y="1674154"/>
            <a:chExt cx="7890581" cy="4125535"/>
          </a:xfrm>
        </p:grpSpPr>
        <p:sp>
          <p:nvSpPr>
            <p:cNvPr id="12" name="Tekstvak 11">
              <a:extLst>
                <a:ext uri="{FF2B5EF4-FFF2-40B4-BE49-F238E27FC236}">
                  <a16:creationId xmlns:a16="http://schemas.microsoft.com/office/drawing/2014/main" id="{F9547A17-FDE4-4484-8C20-297AE02AECCF}"/>
                </a:ext>
              </a:extLst>
            </p:cNvPr>
            <p:cNvSpPr txBox="1"/>
            <p:nvPr/>
          </p:nvSpPr>
          <p:spPr>
            <a:xfrm>
              <a:off x="383423" y="3245144"/>
              <a:ext cx="5712577" cy="2554545"/>
            </a:xfrm>
            <a:prstGeom prst="rect">
              <a:avLst/>
            </a:prstGeom>
            <a:noFill/>
          </p:spPr>
          <p:txBody>
            <a:bodyPr wrap="square">
              <a:spAutoFit/>
            </a:bodyPr>
            <a:lstStyle/>
            <a:p>
              <a:pPr marL="342900" indent="-342900" algn="just">
                <a:buAutoNum type="arabicParenBoth"/>
              </a:pPr>
              <a:r>
                <a:rPr lang="en-GB" sz="1600" dirty="0">
                  <a:effectLst/>
                  <a:ea typeface="Calibri" panose="020F0502020204030204" pitchFamily="34" charset="0"/>
                  <a:cs typeface="Times New Roman" panose="02020603050405020304" pitchFamily="18" charset="0"/>
                </a:rPr>
                <a:t>the “</a:t>
              </a:r>
              <a:r>
                <a:rPr lang="en-GB" sz="1600" i="1" dirty="0">
                  <a:effectLst/>
                  <a:ea typeface="Calibri" panose="020F0502020204030204" pitchFamily="34" charset="0"/>
                  <a:cs typeface="Times New Roman" panose="02020603050405020304" pitchFamily="18" charset="0"/>
                </a:rPr>
                <a:t>Intelligence and Investigating Tax Service</a:t>
              </a:r>
              <a:r>
                <a:rPr lang="en-GB" sz="1600" dirty="0">
                  <a:effectLst/>
                  <a:ea typeface="Calibri" panose="020F0502020204030204" pitchFamily="34" charset="0"/>
                  <a:cs typeface="Times New Roman" panose="02020603050405020304" pitchFamily="18" charset="0"/>
                </a:rPr>
                <a:t>” (FIOD) of the Ministry of Finance, </a:t>
              </a:r>
            </a:p>
            <a:p>
              <a:pPr marL="342900" indent="-342900" algn="just">
                <a:buAutoNum type="arabicParenBoth"/>
              </a:pPr>
              <a:r>
                <a:rPr lang="en-GB" sz="1600" dirty="0">
                  <a:effectLst/>
                  <a:ea typeface="Calibri" panose="020F0502020204030204" pitchFamily="34" charset="0"/>
                  <a:cs typeface="Times New Roman" panose="02020603050405020304" pitchFamily="18" charset="0"/>
                </a:rPr>
                <a:t>the “</a:t>
              </a:r>
              <a:r>
                <a:rPr lang="en-GB" sz="1600" i="1" dirty="0">
                  <a:effectLst/>
                  <a:ea typeface="Calibri" panose="020F0502020204030204" pitchFamily="34" charset="0"/>
                  <a:cs typeface="Times New Roman" panose="02020603050405020304" pitchFamily="18" charset="0"/>
                </a:rPr>
                <a:t>Inspection of the Ministry of Social Affairs and Employment</a:t>
              </a:r>
              <a:r>
                <a:rPr lang="en-GB" sz="1600" dirty="0">
                  <a:effectLst/>
                  <a:ea typeface="Calibri" panose="020F0502020204030204" pitchFamily="34" charset="0"/>
                  <a:cs typeface="Times New Roman" panose="02020603050405020304" pitchFamily="18" charset="0"/>
                </a:rPr>
                <a:t>” (ISZW) of the Ministry of Social Affairs and Employment, </a:t>
              </a:r>
            </a:p>
            <a:p>
              <a:pPr marL="342900" indent="-342900" algn="just">
                <a:buAutoNum type="arabicParenBoth"/>
              </a:pPr>
              <a:r>
                <a:rPr lang="en-GB" sz="1600" dirty="0">
                  <a:effectLst/>
                  <a:ea typeface="Calibri" panose="020F0502020204030204" pitchFamily="34" charset="0"/>
                  <a:cs typeface="Times New Roman" panose="02020603050405020304" pitchFamily="18" charset="0"/>
                </a:rPr>
                <a:t>the “</a:t>
              </a:r>
              <a:r>
                <a:rPr lang="en-GB" sz="1600" i="1" dirty="0">
                  <a:effectLst/>
                  <a:ea typeface="Calibri" panose="020F0502020204030204" pitchFamily="34" charset="0"/>
                  <a:cs typeface="Times New Roman" panose="02020603050405020304" pitchFamily="18" charset="0"/>
                </a:rPr>
                <a:t>Intelligence and Investigation Service of Environment and Transport</a:t>
              </a:r>
              <a:r>
                <a:rPr lang="en-GB" sz="1600" dirty="0">
                  <a:effectLst/>
                  <a:ea typeface="Calibri" panose="020F0502020204030204" pitchFamily="34" charset="0"/>
                  <a:cs typeface="Times New Roman" panose="02020603050405020304" pitchFamily="18" charset="0"/>
                </a:rPr>
                <a:t>” (ILT-IOD) of the Ministry of Infrastructure and Water, and </a:t>
              </a:r>
            </a:p>
            <a:p>
              <a:pPr marL="342900" indent="-342900" algn="just">
                <a:buAutoNum type="arabicParenBoth"/>
              </a:pPr>
              <a:r>
                <a:rPr lang="en-GB" sz="1600" dirty="0">
                  <a:effectLst/>
                  <a:ea typeface="Calibri" panose="020F0502020204030204" pitchFamily="34" charset="0"/>
                  <a:cs typeface="Times New Roman" panose="02020603050405020304" pitchFamily="18" charset="0"/>
                </a:rPr>
                <a:t>the “</a:t>
              </a:r>
              <a:r>
                <a:rPr lang="en-GB" sz="1600" i="1" dirty="0">
                  <a:effectLst/>
                  <a:ea typeface="Calibri" panose="020F0502020204030204" pitchFamily="34" charset="0"/>
                  <a:cs typeface="Times New Roman" panose="02020603050405020304" pitchFamily="18" charset="0"/>
                </a:rPr>
                <a:t>Food and Goods Authority</a:t>
              </a:r>
              <a:r>
                <a:rPr lang="en-GB" sz="1600" dirty="0">
                  <a:effectLst/>
                  <a:ea typeface="Calibri" panose="020F0502020204030204" pitchFamily="34" charset="0"/>
                  <a:cs typeface="Times New Roman" panose="02020603050405020304" pitchFamily="18" charset="0"/>
                </a:rPr>
                <a:t>” (NVWA) of the Ministry of Agriculture, Nature and Food Quality.</a:t>
              </a:r>
              <a:r>
                <a:rPr lang="nl-BE" sz="1600" dirty="0">
                  <a:effectLst/>
                </a:rPr>
                <a:t> </a:t>
              </a:r>
              <a:endParaRPr lang="nl-BE" sz="1600" dirty="0">
                <a:effectLst/>
                <a:ea typeface="Calibri" panose="020F0502020204030204" pitchFamily="34" charset="0"/>
                <a:cs typeface="Times New Roman" panose="02020603050405020304" pitchFamily="18" charset="0"/>
              </a:endParaRPr>
            </a:p>
          </p:txBody>
        </p:sp>
        <p:sp>
          <p:nvSpPr>
            <p:cNvPr id="15" name="Tekstvak 14">
              <a:extLst>
                <a:ext uri="{FF2B5EF4-FFF2-40B4-BE49-F238E27FC236}">
                  <a16:creationId xmlns:a16="http://schemas.microsoft.com/office/drawing/2014/main" id="{B5A47B4B-B94F-4DC8-AA3F-970DB7367307}"/>
                </a:ext>
              </a:extLst>
            </p:cNvPr>
            <p:cNvSpPr txBox="1"/>
            <p:nvPr/>
          </p:nvSpPr>
          <p:spPr>
            <a:xfrm>
              <a:off x="5371770" y="1674154"/>
              <a:ext cx="2458109" cy="400110"/>
            </a:xfrm>
            <a:prstGeom prst="rect">
              <a:avLst/>
            </a:prstGeom>
            <a:noFill/>
          </p:spPr>
          <p:txBody>
            <a:bodyPr wrap="none" rtlCol="0">
              <a:spAutoFit/>
            </a:bodyPr>
            <a:lstStyle/>
            <a:p>
              <a:r>
                <a:rPr lang="nl-NL" sz="2000" b="1" dirty="0" err="1"/>
                <a:t>Investigating</a:t>
              </a:r>
              <a:r>
                <a:rPr lang="nl-NL" sz="2000" b="1" dirty="0"/>
                <a:t> Officials</a:t>
              </a:r>
              <a:endParaRPr lang="nl-BE" sz="2000" b="1" dirty="0"/>
            </a:p>
          </p:txBody>
        </p:sp>
        <p:sp>
          <p:nvSpPr>
            <p:cNvPr id="16" name="Tekstvak 15">
              <a:extLst>
                <a:ext uri="{FF2B5EF4-FFF2-40B4-BE49-F238E27FC236}">
                  <a16:creationId xmlns:a16="http://schemas.microsoft.com/office/drawing/2014/main" id="{E000F82C-8321-42B6-A95C-81FF2D7BB903}"/>
                </a:ext>
              </a:extLst>
            </p:cNvPr>
            <p:cNvSpPr txBox="1"/>
            <p:nvPr/>
          </p:nvSpPr>
          <p:spPr>
            <a:xfrm>
              <a:off x="-60702" y="2346568"/>
              <a:ext cx="6600825" cy="369332"/>
            </a:xfrm>
            <a:prstGeom prst="rect">
              <a:avLst/>
            </a:prstGeom>
            <a:noFill/>
          </p:spPr>
          <p:txBody>
            <a:bodyPr wrap="square" rtlCol="0">
              <a:spAutoFit/>
            </a:bodyPr>
            <a:lstStyle/>
            <a:p>
              <a:pPr algn="ctr"/>
              <a:r>
                <a:rPr lang="nl-NL" b="1" dirty="0"/>
                <a:t>General </a:t>
              </a:r>
              <a:r>
                <a:rPr lang="nl-NL" b="1" dirty="0" err="1"/>
                <a:t>Investigating</a:t>
              </a:r>
              <a:r>
                <a:rPr lang="nl-NL" b="1" dirty="0"/>
                <a:t> Officials</a:t>
              </a:r>
              <a:endParaRPr lang="nl-BE" b="1" dirty="0"/>
            </a:p>
          </p:txBody>
        </p:sp>
        <p:cxnSp>
          <p:nvCxnSpPr>
            <p:cNvPr id="19" name="Rechte verbindingslijn 18">
              <a:extLst>
                <a:ext uri="{FF2B5EF4-FFF2-40B4-BE49-F238E27FC236}">
                  <a16:creationId xmlns:a16="http://schemas.microsoft.com/office/drawing/2014/main" id="{40D00B62-CFD2-4C9A-AE75-1D5B39210571}"/>
                </a:ext>
              </a:extLst>
            </p:cNvPr>
            <p:cNvCxnSpPr>
              <a:cxnSpLocks/>
              <a:stCxn id="15" idx="2"/>
              <a:endCxn id="16" idx="0"/>
            </p:cNvCxnSpPr>
            <p:nvPr/>
          </p:nvCxnSpPr>
          <p:spPr>
            <a:xfrm flipH="1">
              <a:off x="3239711" y="2074264"/>
              <a:ext cx="3361114" cy="2723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E4962DBE-EC6F-4193-B568-0E31E55EC8AE}"/>
                </a:ext>
              </a:extLst>
            </p:cNvPr>
            <p:cNvCxnSpPr>
              <a:cxnSpLocks/>
              <a:stCxn id="16" idx="2"/>
              <a:endCxn id="12" idx="0"/>
            </p:cNvCxnSpPr>
            <p:nvPr/>
          </p:nvCxnSpPr>
          <p:spPr>
            <a:xfrm>
              <a:off x="3239711" y="2715900"/>
              <a:ext cx="1" cy="529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ep 31">
            <a:extLst>
              <a:ext uri="{FF2B5EF4-FFF2-40B4-BE49-F238E27FC236}">
                <a16:creationId xmlns:a16="http://schemas.microsoft.com/office/drawing/2014/main" id="{7AF43F92-2E6B-4D3C-A786-C56B8EC1853B}"/>
              </a:ext>
            </a:extLst>
          </p:cNvPr>
          <p:cNvGrpSpPr/>
          <p:nvPr/>
        </p:nvGrpSpPr>
        <p:grpSpPr>
          <a:xfrm>
            <a:off x="6600825" y="2074264"/>
            <a:ext cx="5591175" cy="3263761"/>
            <a:chOff x="6600825" y="2074264"/>
            <a:chExt cx="5591175" cy="3263761"/>
          </a:xfrm>
        </p:grpSpPr>
        <p:sp>
          <p:nvSpPr>
            <p:cNvPr id="14" name="Tekstvak 13">
              <a:extLst>
                <a:ext uri="{FF2B5EF4-FFF2-40B4-BE49-F238E27FC236}">
                  <a16:creationId xmlns:a16="http://schemas.microsoft.com/office/drawing/2014/main" id="{B0CFD03F-7641-4EF1-9958-3B90B20D49F9}"/>
                </a:ext>
              </a:extLst>
            </p:cNvPr>
            <p:cNvSpPr txBox="1"/>
            <p:nvPr/>
          </p:nvSpPr>
          <p:spPr>
            <a:xfrm>
              <a:off x="8064707" y="3245144"/>
              <a:ext cx="3668153" cy="2092881"/>
            </a:xfrm>
            <a:prstGeom prst="rect">
              <a:avLst/>
            </a:prstGeom>
            <a:noFill/>
          </p:spPr>
          <p:txBody>
            <a:bodyPr wrap="square">
              <a:spAutoFit/>
            </a:bodyPr>
            <a:lstStyle/>
            <a:p>
              <a:pPr marL="285750" indent="-285750">
                <a:buFontTx/>
                <a:buChar char="-"/>
              </a:pPr>
              <a:r>
                <a:rPr lang="en-GB" sz="1600" dirty="0">
                  <a:effectLst/>
                  <a:latin typeface="Times New Roman" panose="02020603050405020304" pitchFamily="18" charset="0"/>
                  <a:ea typeface="Calibri" panose="020F0502020204030204" pitchFamily="34" charset="0"/>
                </a:rPr>
                <a:t>municipal enforcers,</a:t>
              </a:r>
            </a:p>
            <a:p>
              <a:pPr marL="285750" indent="-285750">
                <a:buFontTx/>
                <a:buChar char="-"/>
              </a:pPr>
              <a:r>
                <a:rPr lang="en-GB" sz="1600" dirty="0">
                  <a:effectLst/>
                  <a:latin typeface="Times New Roman" panose="02020603050405020304" pitchFamily="18" charset="0"/>
                  <a:ea typeface="Calibri" panose="020F0502020204030204" pitchFamily="34" charset="0"/>
                </a:rPr>
                <a:t>parking lot controllers, </a:t>
              </a:r>
            </a:p>
            <a:p>
              <a:pPr marL="285750" indent="-285750">
                <a:buFontTx/>
                <a:buChar char="-"/>
              </a:pPr>
              <a:r>
                <a:rPr lang="en-GB" sz="1600" dirty="0">
                  <a:effectLst/>
                  <a:latin typeface="Times New Roman" panose="02020603050405020304" pitchFamily="18" charset="0"/>
                  <a:ea typeface="Calibri" panose="020F0502020204030204" pitchFamily="34" charset="0"/>
                </a:rPr>
                <a:t>foresters, </a:t>
              </a:r>
            </a:p>
            <a:p>
              <a:pPr marL="285750" indent="-285750">
                <a:buFontTx/>
                <a:buChar char="-"/>
              </a:pPr>
              <a:r>
                <a:rPr lang="en-GB" sz="1600" dirty="0">
                  <a:effectLst/>
                  <a:latin typeface="Times New Roman" panose="02020603050405020304" pitchFamily="18" charset="0"/>
                  <a:ea typeface="Calibri" panose="020F0502020204030204" pitchFamily="34" charset="0"/>
                </a:rPr>
                <a:t>environmental officials, </a:t>
              </a:r>
            </a:p>
            <a:p>
              <a:pPr marL="285750" indent="-285750">
                <a:buFontTx/>
                <a:buChar char="-"/>
              </a:pPr>
              <a:r>
                <a:rPr lang="en-GB" sz="1600" dirty="0">
                  <a:latin typeface="Times New Roman" panose="02020603050405020304" pitchFamily="18" charset="0"/>
                  <a:ea typeface="Calibri" panose="020F0502020204030204" pitchFamily="34" charset="0"/>
                </a:rPr>
                <a:t>c</a:t>
              </a:r>
              <a:r>
                <a:rPr lang="en-GB" sz="1600" dirty="0">
                  <a:effectLst/>
                  <a:latin typeface="Times New Roman" panose="02020603050405020304" pitchFamily="18" charset="0"/>
                  <a:ea typeface="Calibri" panose="020F0502020204030204" pitchFamily="34" charset="0"/>
                </a:rPr>
                <a:t>onductors,</a:t>
              </a:r>
            </a:p>
            <a:p>
              <a:pPr marL="285750" indent="-285750">
                <a:buFontTx/>
                <a:buChar char="-"/>
              </a:pPr>
              <a:r>
                <a:rPr lang="en-GB" sz="1600" dirty="0">
                  <a:effectLst/>
                  <a:latin typeface="Times New Roman" panose="02020603050405020304" pitchFamily="18" charset="0"/>
                  <a:ea typeface="Calibri" panose="020F0502020204030204" pitchFamily="34" charset="0"/>
                </a:rPr>
                <a:t>social inspectors …</a:t>
              </a:r>
            </a:p>
            <a:p>
              <a:endParaRPr lang="en-GB" sz="1600" dirty="0">
                <a:effectLst/>
                <a:latin typeface="Times New Roman" panose="02020603050405020304" pitchFamily="18" charset="0"/>
                <a:ea typeface="Calibri" panose="020F0502020204030204" pitchFamily="34" charset="0"/>
              </a:endParaRPr>
            </a:p>
            <a:p>
              <a:r>
                <a:rPr lang="en-GB" b="1" dirty="0">
                  <a:effectLst/>
                  <a:latin typeface="Times New Roman" panose="02020603050405020304" pitchFamily="18" charset="0"/>
                  <a:ea typeface="Calibri" panose="020F0502020204030204" pitchFamily="34" charset="0"/>
                </a:rPr>
                <a:t>23,500 BOA’s </a:t>
              </a:r>
              <a:endParaRPr lang="nl-BE" b="1" dirty="0"/>
            </a:p>
          </p:txBody>
        </p:sp>
        <p:sp>
          <p:nvSpPr>
            <p:cNvPr id="17" name="Tekstvak 16">
              <a:extLst>
                <a:ext uri="{FF2B5EF4-FFF2-40B4-BE49-F238E27FC236}">
                  <a16:creationId xmlns:a16="http://schemas.microsoft.com/office/drawing/2014/main" id="{5BD88DA9-D3DF-4E07-9704-FBF9BCC3D559}"/>
                </a:ext>
              </a:extLst>
            </p:cNvPr>
            <p:cNvSpPr txBox="1"/>
            <p:nvPr/>
          </p:nvSpPr>
          <p:spPr>
            <a:xfrm>
              <a:off x="6600825" y="2360591"/>
              <a:ext cx="5591175" cy="369332"/>
            </a:xfrm>
            <a:prstGeom prst="rect">
              <a:avLst/>
            </a:prstGeom>
            <a:noFill/>
          </p:spPr>
          <p:txBody>
            <a:bodyPr wrap="square" rtlCol="0">
              <a:spAutoFit/>
            </a:bodyPr>
            <a:lstStyle/>
            <a:p>
              <a:pPr algn="ctr"/>
              <a:r>
                <a:rPr lang="nl-NL" b="1" dirty="0" err="1"/>
                <a:t>Extraordinary</a:t>
              </a:r>
              <a:r>
                <a:rPr lang="nl-NL" b="1" dirty="0"/>
                <a:t> </a:t>
              </a:r>
              <a:r>
                <a:rPr lang="nl-NL" b="1" dirty="0" err="1"/>
                <a:t>Investigating</a:t>
              </a:r>
              <a:r>
                <a:rPr lang="nl-NL" b="1" dirty="0"/>
                <a:t> Officials (</a:t>
              </a:r>
              <a:r>
                <a:rPr lang="nl-NL" b="1" dirty="0" err="1"/>
                <a:t>BOA’s</a:t>
              </a:r>
              <a:r>
                <a:rPr lang="nl-NL" b="1" dirty="0"/>
                <a:t>)</a:t>
              </a:r>
              <a:endParaRPr lang="nl-BE" b="1" dirty="0"/>
            </a:p>
          </p:txBody>
        </p:sp>
        <p:cxnSp>
          <p:nvCxnSpPr>
            <p:cNvPr id="21" name="Rechte verbindingslijn 20">
              <a:extLst>
                <a:ext uri="{FF2B5EF4-FFF2-40B4-BE49-F238E27FC236}">
                  <a16:creationId xmlns:a16="http://schemas.microsoft.com/office/drawing/2014/main" id="{4797E14A-0B43-4664-9B3C-58961AEAD620}"/>
                </a:ext>
              </a:extLst>
            </p:cNvPr>
            <p:cNvCxnSpPr>
              <a:cxnSpLocks/>
              <a:stCxn id="15" idx="2"/>
              <a:endCxn id="17" idx="0"/>
            </p:cNvCxnSpPr>
            <p:nvPr/>
          </p:nvCxnSpPr>
          <p:spPr>
            <a:xfrm>
              <a:off x="6600825" y="2074264"/>
              <a:ext cx="2795588" cy="2863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40AF9373-C284-4C28-A0CC-6928ECBABB8F}"/>
                </a:ext>
              </a:extLst>
            </p:cNvPr>
            <p:cNvCxnSpPr>
              <a:cxnSpLocks/>
            </p:cNvCxnSpPr>
            <p:nvPr/>
          </p:nvCxnSpPr>
          <p:spPr>
            <a:xfrm>
              <a:off x="9396412" y="2765872"/>
              <a:ext cx="1" cy="529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8661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16">
            <a:extLst>
              <a:ext uri="{FF2B5EF4-FFF2-40B4-BE49-F238E27FC236}">
                <a16:creationId xmlns:a16="http://schemas.microsoft.com/office/drawing/2014/main" id="{62CB1C8A-C567-48EF-84E5-5B6D578DAEBE}"/>
              </a:ext>
            </a:extLst>
          </p:cNvPr>
          <p:cNvSpPr>
            <a:spLocks noGrp="1"/>
          </p:cNvSpPr>
          <p:nvPr>
            <p:ph idx="1"/>
          </p:nvPr>
        </p:nvSpPr>
        <p:spPr>
          <a:xfrm>
            <a:off x="1243013" y="1690688"/>
            <a:ext cx="10948987" cy="4392612"/>
          </a:xfrm>
        </p:spPr>
        <p:txBody>
          <a:bodyPr>
            <a:noAutofit/>
          </a:bodyPr>
          <a:lstStyle/>
          <a:p>
            <a:pPr marL="0" indent="0">
              <a:buNone/>
            </a:pPr>
            <a:r>
              <a:rPr lang="nl-NL" sz="2000" b="1" dirty="0"/>
              <a:t>1. </a:t>
            </a:r>
            <a:r>
              <a:rPr lang="nl-NL" sz="2000" b="1" dirty="0" err="1"/>
              <a:t>ISF’s</a:t>
            </a:r>
            <a:r>
              <a:rPr lang="nl-NL" sz="2000" b="1" dirty="0"/>
              <a:t> of </a:t>
            </a:r>
            <a:r>
              <a:rPr lang="nl-NL" sz="2000" b="1" dirty="0" err="1"/>
              <a:t>the</a:t>
            </a:r>
            <a:r>
              <a:rPr lang="nl-NL" sz="2000" b="1" dirty="0"/>
              <a:t> Netherlands</a:t>
            </a:r>
          </a:p>
          <a:p>
            <a:pPr marL="457200" lvl="1" indent="0">
              <a:buNone/>
            </a:pPr>
            <a:r>
              <a:rPr lang="nl-NL" sz="1600" dirty="0"/>
              <a:t>1.1. The National </a:t>
            </a:r>
            <a:r>
              <a:rPr lang="nl-NL" sz="1600" dirty="0" err="1"/>
              <a:t>Police</a:t>
            </a:r>
            <a:r>
              <a:rPr lang="nl-NL" sz="1600" dirty="0"/>
              <a:t> of </a:t>
            </a:r>
            <a:r>
              <a:rPr lang="nl-NL" sz="1600" dirty="0" err="1"/>
              <a:t>the</a:t>
            </a:r>
            <a:r>
              <a:rPr lang="nl-NL" sz="1600" dirty="0"/>
              <a:t> Netherlands</a:t>
            </a:r>
          </a:p>
          <a:p>
            <a:pPr marL="457200" lvl="1" indent="0">
              <a:buNone/>
            </a:pPr>
            <a:r>
              <a:rPr lang="nl-NL" sz="1600" dirty="0"/>
              <a:t>1.2. </a:t>
            </a:r>
            <a:r>
              <a:rPr lang="en-US" sz="1600" dirty="0">
                <a:ea typeface="Calibri" panose="020F0502020204030204" pitchFamily="34" charset="0"/>
              </a:rPr>
              <a:t>The Central Criminal Investigation Service </a:t>
            </a:r>
          </a:p>
          <a:p>
            <a:pPr marL="457200" lvl="1" indent="0">
              <a:buNone/>
            </a:pPr>
            <a:r>
              <a:rPr lang="en-US" sz="1600" dirty="0"/>
              <a:t>1.3. </a:t>
            </a:r>
            <a:r>
              <a:rPr lang="nl-NL" sz="1600" dirty="0"/>
              <a:t>The Royal Marechaussée</a:t>
            </a:r>
          </a:p>
          <a:p>
            <a:pPr marL="457200" lvl="1" indent="0">
              <a:buNone/>
            </a:pPr>
            <a:r>
              <a:rPr lang="nl-NL" sz="1600" dirty="0"/>
              <a:t>1.4. </a:t>
            </a:r>
            <a:r>
              <a:rPr lang="nl-NL" sz="1600" dirty="0" err="1"/>
              <a:t>Investigating</a:t>
            </a:r>
            <a:r>
              <a:rPr lang="nl-NL" sz="1600" dirty="0"/>
              <a:t> Officials of </a:t>
            </a:r>
            <a:r>
              <a:rPr lang="nl-NL" sz="1600" dirty="0" err="1"/>
              <a:t>the</a:t>
            </a:r>
            <a:r>
              <a:rPr lang="nl-NL" sz="1600" dirty="0"/>
              <a:t> Netherlands</a:t>
            </a:r>
          </a:p>
          <a:p>
            <a:pPr marL="0" indent="0">
              <a:buNone/>
            </a:pPr>
            <a:r>
              <a:rPr lang="nl-NL" sz="2000" b="1" dirty="0"/>
              <a:t>2. Central </a:t>
            </a:r>
            <a:r>
              <a:rPr lang="nl-NL" sz="2000" b="1" dirty="0" err="1"/>
              <a:t>complaint</a:t>
            </a:r>
            <a:r>
              <a:rPr lang="nl-NL" sz="2000" b="1" dirty="0"/>
              <a:t> </a:t>
            </a:r>
            <a:r>
              <a:rPr lang="nl-NL" sz="2000" b="1" dirty="0" err="1"/>
              <a:t>bodies</a:t>
            </a:r>
            <a:endParaRPr lang="nl-NL" sz="2000" b="1" dirty="0"/>
          </a:p>
          <a:p>
            <a:pPr marL="457200" lvl="1" indent="0">
              <a:buNone/>
            </a:pPr>
            <a:r>
              <a:rPr lang="nl-NL" sz="1600" dirty="0"/>
              <a:t>2.1. The National Ombudsman</a:t>
            </a:r>
          </a:p>
          <a:p>
            <a:pPr marL="457200" lvl="1" indent="0">
              <a:buNone/>
            </a:pPr>
            <a:r>
              <a:rPr lang="nl-NL" sz="1600" dirty="0"/>
              <a:t>2.2. The </a:t>
            </a:r>
            <a:r>
              <a:rPr lang="nl-NL" sz="1600" dirty="0" err="1"/>
              <a:t>Inspectorate</a:t>
            </a:r>
            <a:r>
              <a:rPr lang="nl-NL" sz="1600" dirty="0"/>
              <a:t> S&amp;J</a:t>
            </a:r>
          </a:p>
          <a:p>
            <a:pPr marL="457200" lvl="1" indent="0">
              <a:buNone/>
            </a:pPr>
            <a:r>
              <a:rPr lang="en-US" sz="1600" dirty="0">
                <a:ea typeface="Calibri" panose="020F0502020204030204" pitchFamily="34" charset="0"/>
              </a:rPr>
              <a:t>2.3. The </a:t>
            </a:r>
            <a:r>
              <a:rPr lang="en-GB" sz="1600" dirty="0">
                <a:ea typeface="Times New Roman" panose="02020603050405020304" pitchFamily="18" charset="0"/>
                <a:cs typeface="Times New Roman" panose="02020603050405020304" pitchFamily="18" charset="0"/>
              </a:rPr>
              <a:t>Bureau for Security, Integrity and Complaints (VIK’s)</a:t>
            </a:r>
            <a:endParaRPr lang="nl-BE" sz="1600" dirty="0">
              <a:ea typeface="Times New Roman" panose="02020603050405020304" pitchFamily="18" charset="0"/>
              <a:cs typeface="Times New Roman" panose="02020603050405020304" pitchFamily="18" charset="0"/>
            </a:endParaRPr>
          </a:p>
          <a:p>
            <a:pPr marL="457200" lvl="1" indent="0">
              <a:buNone/>
            </a:pPr>
            <a:r>
              <a:rPr lang="en-US" sz="1600" dirty="0">
                <a:ea typeface="Calibri" panose="020F0502020204030204" pitchFamily="34" charset="0"/>
              </a:rPr>
              <a:t>2.4. The prosecutor’s office</a:t>
            </a:r>
          </a:p>
          <a:p>
            <a:pPr marL="0" indent="0">
              <a:buNone/>
            </a:pPr>
            <a:r>
              <a:rPr lang="en-US" sz="2000" b="1" dirty="0">
                <a:ea typeface="Calibri" panose="020F0502020204030204" pitchFamily="34" charset="0"/>
              </a:rPr>
              <a:t>3. Additional bodies</a:t>
            </a:r>
          </a:p>
          <a:p>
            <a:pPr marL="457200" lvl="1" indent="0">
              <a:buNone/>
            </a:pPr>
            <a:r>
              <a:rPr lang="en-US" sz="1600" dirty="0">
                <a:ea typeface="Calibri" panose="020F0502020204030204" pitchFamily="34" charset="0"/>
              </a:rPr>
              <a:t>3.1. The Supreme Court</a:t>
            </a:r>
          </a:p>
          <a:p>
            <a:pPr marL="457200" lvl="1" indent="0">
              <a:buNone/>
            </a:pPr>
            <a:r>
              <a:rPr lang="en-US" sz="1600" dirty="0">
                <a:ea typeface="Calibri" panose="020F0502020204030204" pitchFamily="34" charset="0"/>
              </a:rPr>
              <a:t>3.2. Independent Complaint Committees</a:t>
            </a:r>
          </a:p>
          <a:p>
            <a:pPr marL="457200" lvl="1" indent="0">
              <a:buNone/>
            </a:pPr>
            <a:r>
              <a:rPr lang="en-US" sz="1600" dirty="0">
                <a:ea typeface="Calibri" panose="020F0502020204030204" pitchFamily="34" charset="0"/>
              </a:rPr>
              <a:t>3.3. The College for Human Rights</a:t>
            </a:r>
          </a:p>
          <a:p>
            <a:pPr marL="457200" lvl="1" indent="0">
              <a:buNone/>
            </a:pPr>
            <a:r>
              <a:rPr lang="en-US" sz="1600" dirty="0">
                <a:ea typeface="Calibri" panose="020F0502020204030204" pitchFamily="34" charset="0"/>
              </a:rPr>
              <a:t>3.4. Commissions for Detention Care</a:t>
            </a:r>
          </a:p>
          <a:p>
            <a:pPr marL="457200" lvl="1" indent="0">
              <a:buNone/>
            </a:pPr>
            <a:r>
              <a:rPr lang="en-US" sz="1600" dirty="0">
                <a:ea typeface="Calibri" panose="020F0502020204030204" pitchFamily="34" charset="0"/>
              </a:rPr>
              <a:t>3.5. </a:t>
            </a:r>
            <a:r>
              <a:rPr lang="en-GB" sz="1600" dirty="0">
                <a:ea typeface="Times New Roman" panose="02020603050405020304" pitchFamily="18" charset="0"/>
                <a:cs typeface="Times New Roman" panose="02020603050405020304" pitchFamily="18" charset="0"/>
              </a:rPr>
              <a:t>The Inspectorate Security of Defence </a:t>
            </a:r>
          </a:p>
          <a:p>
            <a:pPr marL="457200" lvl="1" indent="0">
              <a:buNone/>
            </a:pPr>
            <a:r>
              <a:rPr lang="en-GB" sz="1600" dirty="0">
                <a:ea typeface="Calibri" panose="020F0502020204030204" pitchFamily="34" charset="0"/>
                <a:cs typeface="Times New Roman" panose="02020603050405020304" pitchFamily="18" charset="0"/>
              </a:rPr>
              <a:t>3.6. The Inspectorate of BOA’s</a:t>
            </a:r>
            <a:endParaRPr lang="en-US" sz="1600" dirty="0">
              <a:ea typeface="Calibri" panose="020F0502020204030204" pitchFamily="34" charset="0"/>
            </a:endParaRPr>
          </a:p>
          <a:p>
            <a:pPr marL="0" indent="0">
              <a:buNone/>
            </a:pPr>
            <a:endParaRPr lang="en-US" sz="2000" dirty="0">
              <a:ea typeface="Calibri" panose="020F0502020204030204" pitchFamily="34" charset="0"/>
            </a:endParaRPr>
          </a:p>
          <a:p>
            <a:pPr marL="0" indent="0">
              <a:buNone/>
            </a:pPr>
            <a:endParaRPr lang="nl-NL" sz="2000" dirty="0"/>
          </a:p>
        </p:txBody>
      </p:sp>
      <p:sp>
        <p:nvSpPr>
          <p:cNvPr id="3" name="Pijl: rechts 2">
            <a:extLst>
              <a:ext uri="{FF2B5EF4-FFF2-40B4-BE49-F238E27FC236}">
                <a16:creationId xmlns:a16="http://schemas.microsoft.com/office/drawing/2014/main" id="{BD4A3C97-83C5-4C6F-9247-9EBB7D17C4B1}"/>
              </a:ext>
            </a:extLst>
          </p:cNvPr>
          <p:cNvSpPr/>
          <p:nvPr/>
        </p:nvSpPr>
        <p:spPr>
          <a:xfrm>
            <a:off x="-978408" y="3150172"/>
            <a:ext cx="978408" cy="4846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Başlık 1">
            <a:extLst>
              <a:ext uri="{FF2B5EF4-FFF2-40B4-BE49-F238E27FC236}">
                <a16:creationId xmlns:a16="http://schemas.microsoft.com/office/drawing/2014/main" id="{ECCAAF58-93E7-4850-9C58-B6B24060CDA1}"/>
              </a:ext>
            </a:extLst>
          </p:cNvPr>
          <p:cNvSpPr>
            <a:spLocks noGrp="1"/>
          </p:cNvSpPr>
          <p:nvPr>
            <p:ph type="title"/>
          </p:nvPr>
        </p:nvSpPr>
        <p:spPr>
          <a:xfrm>
            <a:off x="838200" y="365125"/>
            <a:ext cx="10515600" cy="1325563"/>
          </a:xfrm>
        </p:spPr>
        <p:txBody>
          <a:bodyPr>
            <a:noAutofit/>
          </a:bodyPr>
          <a:lstStyle/>
          <a:p>
            <a:pPr algn="ctr"/>
            <a:r>
              <a:rPr lang="nl-NL" b="1" dirty="0" err="1">
                <a:solidFill>
                  <a:schemeClr val="bg1">
                    <a:lumMod val="50000"/>
                  </a:schemeClr>
                </a:solidFill>
              </a:rPr>
              <a:t>Table</a:t>
            </a:r>
            <a:r>
              <a:rPr lang="nl-NL" b="1" dirty="0">
                <a:solidFill>
                  <a:schemeClr val="bg1">
                    <a:lumMod val="50000"/>
                  </a:schemeClr>
                </a:solidFill>
              </a:rPr>
              <a:t> of content</a:t>
            </a:r>
            <a:endParaRPr lang="tr-TR" b="1" dirty="0">
              <a:solidFill>
                <a:schemeClr val="bg1">
                  <a:lumMod val="50000"/>
                </a:schemeClr>
              </a:solidFill>
            </a:endParaRPr>
          </a:p>
        </p:txBody>
      </p:sp>
    </p:spTree>
    <p:extLst>
      <p:ext uri="{BB962C8B-B14F-4D97-AF65-F5344CB8AC3E}">
        <p14:creationId xmlns:p14="http://schemas.microsoft.com/office/powerpoint/2010/main" val="314727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4.16667E-6 4.07407E-6 L 0.09791 -0.00371 " pathEditMode="relative" rAng="0" ptsTypes="AA">
                                      <p:cBhvr>
                                        <p:cTn id="6" dur="2000" fill="hold"/>
                                        <p:tgtEl>
                                          <p:spTgt spid="3"/>
                                        </p:tgtEl>
                                        <p:attrNameLst>
                                          <p:attrName>ppt_x</p:attrName>
                                          <p:attrName>ppt_y</p:attrName>
                                        </p:attrNameLst>
                                      </p:cBhvr>
                                      <p:rCtr x="4896"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2863</Words>
  <Application>Microsoft Office PowerPoint</Application>
  <PresentationFormat>Breedbeeld</PresentationFormat>
  <Paragraphs>419</Paragraphs>
  <Slides>34</Slides>
  <Notes>0</Notes>
  <HiddenSlides>10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34</vt:i4>
      </vt:variant>
    </vt:vector>
  </HeadingPairs>
  <TitlesOfParts>
    <vt:vector size="41" baseType="lpstr">
      <vt:lpstr>Arial</vt:lpstr>
      <vt:lpstr>Calibri</vt:lpstr>
      <vt:lpstr>Calibri Light</vt:lpstr>
      <vt:lpstr>Courier New</vt:lpstr>
      <vt:lpstr>Symbol</vt:lpstr>
      <vt:lpstr>Times New Roman</vt:lpstr>
      <vt:lpstr>Office Teması</vt:lpstr>
      <vt:lpstr>PowerPoint-presentatie</vt:lpstr>
      <vt:lpstr>Table of content</vt:lpstr>
      <vt:lpstr>1.1. The National Police</vt:lpstr>
      <vt:lpstr>1.1. The National Police</vt:lpstr>
      <vt:lpstr>1.1. The National Police</vt:lpstr>
      <vt:lpstr>1.2. The CCIS</vt:lpstr>
      <vt:lpstr>1.3. The KMar</vt:lpstr>
      <vt:lpstr>1.4. Investigating Officials</vt:lpstr>
      <vt:lpstr>Table of content</vt:lpstr>
      <vt:lpstr>2. Treatment of complaints</vt:lpstr>
      <vt:lpstr>2. Treatment of complaints</vt:lpstr>
      <vt:lpstr>2. Treatment of complaints</vt:lpstr>
      <vt:lpstr>2. Treatment of complaints</vt:lpstr>
      <vt:lpstr>2. Treatment of complaints</vt:lpstr>
      <vt:lpstr>2.1. National Ombudsman</vt:lpstr>
      <vt:lpstr>2.2. Inspectorate S&amp;J</vt:lpstr>
      <vt:lpstr>2.3. VIK’s</vt:lpstr>
      <vt:lpstr>2.3. VIK’s</vt:lpstr>
      <vt:lpstr>2.4. Prosecutor’s Office</vt:lpstr>
      <vt:lpstr>Table of content</vt:lpstr>
      <vt:lpstr>3. Additional bodies</vt:lpstr>
      <vt:lpstr>3. Additional bodies</vt:lpstr>
      <vt:lpstr>3. Additional bodies</vt:lpstr>
      <vt:lpstr>3. Additional bodies</vt:lpstr>
      <vt:lpstr>3. Additional bodies</vt:lpstr>
      <vt:lpstr>3. Additional bodies</vt:lpstr>
      <vt:lpstr>3. Additional bodies</vt:lpstr>
      <vt:lpstr>Independent Complaint Commission</vt:lpstr>
      <vt:lpstr>College for Human Rights</vt:lpstr>
      <vt:lpstr>Commissions for Detention Care </vt:lpstr>
      <vt:lpstr>Inspectorate Security of Defence</vt:lpstr>
      <vt:lpstr>Inspectorate of BOA’s</vt:lpstr>
      <vt:lpstr>Conclusions</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pponsaers@gmail.com</dc:creator>
  <cp:lastModifiedBy>Paul Ponsaers</cp:lastModifiedBy>
  <cp:revision>8</cp:revision>
  <dcterms:created xsi:type="dcterms:W3CDTF">2020-12-05T15:29:55Z</dcterms:created>
  <dcterms:modified xsi:type="dcterms:W3CDTF">2024-07-29T10:19:50Z</dcterms:modified>
</cp:coreProperties>
</file>