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37" r:id="rId3"/>
    <p:sldId id="372" r:id="rId4"/>
    <p:sldId id="373" r:id="rId5"/>
    <p:sldId id="374" r:id="rId6"/>
    <p:sldId id="375" r:id="rId7"/>
    <p:sldId id="360" r:id="rId8"/>
    <p:sldId id="376" r:id="rId9"/>
    <p:sldId id="378" r:id="rId10"/>
    <p:sldId id="379" r:id="rId11"/>
    <p:sldId id="359" r:id="rId12"/>
    <p:sldId id="380" r:id="rId13"/>
    <p:sldId id="381" r:id="rId14"/>
    <p:sldId id="382" r:id="rId15"/>
    <p:sldId id="383" r:id="rId16"/>
    <p:sldId id="384" r:id="rId17"/>
    <p:sldId id="385" r:id="rId18"/>
    <p:sldId id="386"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zge Genc" initials="OG" lastIdx="17" clrIdx="0"/>
  <p:cmAuthor id="1" name="Özge GENÇ" initials="ÖG" lastIdx="21" clrIdx="1">
    <p:extLst>
      <p:ext uri="{19B8F6BF-5375-455C-9EA6-DF929625EA0E}">
        <p15:presenceInfo xmlns:p15="http://schemas.microsoft.com/office/powerpoint/2012/main" userId="S::ozge.genc@par.com.tr::fcfc7825-2db8-4a61-a37c-8a58bceedb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5" d="100"/>
          <a:sy n="85" d="100"/>
        </p:scale>
        <p:origin x="408" y="62"/>
      </p:cViewPr>
      <p:guideLst>
        <p:guide orient="horz" pos="1366"/>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0E8180-EBDA-40C4-A1EF-761B2D8D80D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4528729-E7F0-4FC6-B27F-BC76F8387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4D65B04-77F5-4AD3-A3AB-92FECC3CE869}"/>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A3BA74D8-A2C9-498F-B32B-139C201C81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073D43-A506-42AD-AB0B-517E6FA8974E}"/>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389547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204D2C-B33E-4967-A751-676326536AB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C4164F0-63A7-4FE4-86A8-15DD3442A49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A54B8B-965F-4548-B83A-19794A74D210}"/>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C1F0D82D-6F32-4D95-9275-FC2A899BAB8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84E7D81-459F-47D5-8092-FBC879C62CFC}"/>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92457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28EE264-C385-4D11-A94C-06F324F95F1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3FFB44-B013-44CB-9C15-513887A31EB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F488B3-F0B7-4A51-975C-401FA815E0B9}"/>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C393C507-A041-48EF-B0E7-C8FC94D2BDC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8E2ABCC-8F29-45AF-8D72-51002D387E00}"/>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6625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D222E4-E9E1-4268-BD1A-68F7B0D5DCA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F88CF26-47BC-411A-BCA9-A75E9B07C52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Tijdelijke aanduiding voor datum 6">
            <a:extLst>
              <a:ext uri="{FF2B5EF4-FFF2-40B4-BE49-F238E27FC236}">
                <a16:creationId xmlns:a16="http://schemas.microsoft.com/office/drawing/2014/main" id="{C24BDF70-0906-4993-A6AC-F6B919FB4962}"/>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8" name="Tijdelijke aanduiding voor voettekst 7">
            <a:extLst>
              <a:ext uri="{FF2B5EF4-FFF2-40B4-BE49-F238E27FC236}">
                <a16:creationId xmlns:a16="http://schemas.microsoft.com/office/drawing/2014/main" id="{8E113986-EE09-471F-B0A6-26154D34B16F}"/>
              </a:ext>
            </a:extLst>
          </p:cNvPr>
          <p:cNvSpPr>
            <a:spLocks noGrp="1"/>
          </p:cNvSpPr>
          <p:nvPr>
            <p:ph type="ftr" sz="quarter" idx="11"/>
          </p:nvPr>
        </p:nvSpPr>
        <p:spPr/>
        <p:txBody>
          <a:bodyPr/>
          <a:lstStyle/>
          <a:p>
            <a:endParaRPr lang="tr-TR"/>
          </a:p>
        </p:txBody>
      </p:sp>
      <p:sp>
        <p:nvSpPr>
          <p:cNvPr id="9" name="Tijdelijke aanduiding voor dianummer 8">
            <a:extLst>
              <a:ext uri="{FF2B5EF4-FFF2-40B4-BE49-F238E27FC236}">
                <a16:creationId xmlns:a16="http://schemas.microsoft.com/office/drawing/2014/main" id="{32FD7317-8214-4DD1-A8B4-0CCBBDFCB115}"/>
              </a:ext>
            </a:extLst>
          </p:cNvPr>
          <p:cNvSpPr>
            <a:spLocks noGrp="1"/>
          </p:cNvSpPr>
          <p:nvPr>
            <p:ph type="sldNum" sz="quarter" idx="12"/>
          </p:nvPr>
        </p:nvSpPr>
        <p:spPr/>
        <p:txBody>
          <a:bodyPr/>
          <a:lstStyle/>
          <a:p>
            <a:fld id="{B7CB3704-77EB-40AA-96AE-9EDDF91EDB3E}" type="slidenum">
              <a:rPr lang="tr-TR" smtClean="0"/>
              <a:t>‹nr.›</a:t>
            </a:fld>
            <a:endParaRPr lang="tr-TR" dirty="0"/>
          </a:p>
        </p:txBody>
      </p:sp>
    </p:spTree>
    <p:extLst>
      <p:ext uri="{BB962C8B-B14F-4D97-AF65-F5344CB8AC3E}">
        <p14:creationId xmlns:p14="http://schemas.microsoft.com/office/powerpoint/2010/main" val="34231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A20ECA-7857-4554-BE57-0BC7241E30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1D5E9A4-1F03-442C-BC1B-98AAD88707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A5361E5-94DC-4898-82DF-8CD83FA82AC5}"/>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4629A7C0-50B2-4795-959B-49EF66D800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DA54CD9-8DEB-4168-A980-1F3CA6BD0063}"/>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77283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3C823-16A7-44EB-8C7C-AF6E67E4051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D7E44F3-0B99-455F-A221-1DAE0E2350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09336C8-A054-46E7-AA75-12249D95E05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757928B-0A5C-4059-9AB3-E103B461F8DA}"/>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6" name="Alt Bilgi Yer Tutucusu 5">
            <a:extLst>
              <a:ext uri="{FF2B5EF4-FFF2-40B4-BE49-F238E27FC236}">
                <a16:creationId xmlns:a16="http://schemas.microsoft.com/office/drawing/2014/main" id="{2497A361-A5AF-43F0-8ED2-9B48F84A5EA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005974-B66F-47C2-B3EA-4BC1E62AA099}"/>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2335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48F696-647E-4EC6-B2AF-5BF5AC0A120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D63B63C-9C06-4E49-9DE5-50C3BD269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7456444-1C84-4774-971A-F152F841ABC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7E70A86-10A8-4B12-83BE-48A8850452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9CCC697-6AA2-4B19-A872-27C1C67659F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7FC3DC8-4F4B-423D-B30E-76366440C3BA}"/>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8" name="Alt Bilgi Yer Tutucusu 7">
            <a:extLst>
              <a:ext uri="{FF2B5EF4-FFF2-40B4-BE49-F238E27FC236}">
                <a16:creationId xmlns:a16="http://schemas.microsoft.com/office/drawing/2014/main" id="{87A1A19B-4BB1-4CA7-AD34-9B9B8C33A16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69C99E9-F04C-401D-889C-56FA80CC57E7}"/>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60420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AA80F1-B3A2-46D6-9D4D-3EA4BDC4D83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B0334E2-FA3A-40D7-A3F9-9828D6FF5E5F}"/>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4" name="Alt Bilgi Yer Tutucusu 3">
            <a:extLst>
              <a:ext uri="{FF2B5EF4-FFF2-40B4-BE49-F238E27FC236}">
                <a16:creationId xmlns:a16="http://schemas.microsoft.com/office/drawing/2014/main" id="{6A519ECB-4A58-485C-966B-C5CE1AC961D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12F25BA-BE70-469B-B272-D107A9A6E410}"/>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73444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3F83526-EE02-431E-BC2C-8CBF3F56212F}"/>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3" name="Alt Bilgi Yer Tutucusu 2">
            <a:extLst>
              <a:ext uri="{FF2B5EF4-FFF2-40B4-BE49-F238E27FC236}">
                <a16:creationId xmlns:a16="http://schemas.microsoft.com/office/drawing/2014/main" id="{F5F4C2F9-C440-47E5-8EC7-55E09678602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96D8932-F472-4E41-BDB9-57B981D84DE4}"/>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115933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BD05F-AA92-47B0-91C5-4AD7A92BC9F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5213F6F-0FD6-4B1C-9DC4-756C1F3B7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9CE26F5-CD5A-4A37-AFFD-C1FF7FC98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0872906-7E3C-4C71-80EC-F9F384EFA275}"/>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6" name="Alt Bilgi Yer Tutucusu 5">
            <a:extLst>
              <a:ext uri="{FF2B5EF4-FFF2-40B4-BE49-F238E27FC236}">
                <a16:creationId xmlns:a16="http://schemas.microsoft.com/office/drawing/2014/main" id="{3A216DA3-4CE3-48AB-A216-C2D35C73A4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2AF61B-300B-492B-9231-63782D69BC93}"/>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232518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1A040-C092-43AE-A0D9-E26A406DA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0329BD5-9C61-4F89-83A7-970BB924C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DDFBC6-4B2B-4626-B3D0-5AEF10663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5F81EBC-EBA5-4D2E-A2EE-E0DB36A55AC1}"/>
              </a:ext>
            </a:extLst>
          </p:cNvPr>
          <p:cNvSpPr>
            <a:spLocks noGrp="1"/>
          </p:cNvSpPr>
          <p:nvPr>
            <p:ph type="dt" sz="half" idx="10"/>
          </p:nvPr>
        </p:nvSpPr>
        <p:spPr/>
        <p:txBody>
          <a:bodyPr/>
          <a:lstStyle/>
          <a:p>
            <a:fld id="{04D9FABE-177C-49D4-B831-7BFAD641F0F4}" type="datetimeFigureOut">
              <a:rPr lang="tr-TR" smtClean="0"/>
              <a:t>29.07.2024</a:t>
            </a:fld>
            <a:endParaRPr lang="tr-TR"/>
          </a:p>
        </p:txBody>
      </p:sp>
      <p:sp>
        <p:nvSpPr>
          <p:cNvPr id="6" name="Alt Bilgi Yer Tutucusu 5">
            <a:extLst>
              <a:ext uri="{FF2B5EF4-FFF2-40B4-BE49-F238E27FC236}">
                <a16:creationId xmlns:a16="http://schemas.microsoft.com/office/drawing/2014/main" id="{419CF40B-3976-4AEB-BD71-8EA22C697AD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4B3D783-191A-41F4-B4E1-D86E98354515}"/>
              </a:ext>
            </a:extLst>
          </p:cNvPr>
          <p:cNvSpPr>
            <a:spLocks noGrp="1"/>
          </p:cNvSpPr>
          <p:nvPr>
            <p:ph type="sldNum" sz="quarter" idx="12"/>
          </p:nvPr>
        </p:nvSpPr>
        <p:spPr/>
        <p:txBody>
          <a:bodyPr/>
          <a:lstStyle/>
          <a:p>
            <a:fld id="{B7CB3704-77EB-40AA-96AE-9EDDF91EDB3E}" type="slidenum">
              <a:rPr lang="tr-TR" smtClean="0"/>
              <a:t>‹nr.›</a:t>
            </a:fld>
            <a:endParaRPr lang="tr-TR"/>
          </a:p>
        </p:txBody>
      </p:sp>
    </p:spTree>
    <p:extLst>
      <p:ext uri="{BB962C8B-B14F-4D97-AF65-F5344CB8AC3E}">
        <p14:creationId xmlns:p14="http://schemas.microsoft.com/office/powerpoint/2010/main" val="188471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37A263-637C-4FD1-A32D-C3D0FBDA1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A1594F6-1391-45A1-939D-A18F6B076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8CD47A-5A09-4969-9FC0-A37C1F1CF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9FABE-177C-49D4-B831-7BFAD641F0F4}" type="datetimeFigureOut">
              <a:rPr lang="tr-TR" smtClean="0"/>
              <a:t>29.07.2024</a:t>
            </a:fld>
            <a:endParaRPr lang="tr-TR"/>
          </a:p>
        </p:txBody>
      </p:sp>
      <p:sp>
        <p:nvSpPr>
          <p:cNvPr id="5" name="Alt Bilgi Yer Tutucusu 4">
            <a:extLst>
              <a:ext uri="{FF2B5EF4-FFF2-40B4-BE49-F238E27FC236}">
                <a16:creationId xmlns:a16="http://schemas.microsoft.com/office/drawing/2014/main" id="{3D77EA0F-776A-468B-AAB8-0ACD1328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B4ABB35-7B6A-4196-9E36-AA4379129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B3704-77EB-40AA-96AE-9EDDF91EDB3E}" type="slidenum">
              <a:rPr lang="tr-TR" smtClean="0"/>
              <a:t>‹nr.›</a:t>
            </a:fld>
            <a:endParaRPr lang="tr-TR"/>
          </a:p>
        </p:txBody>
      </p:sp>
    </p:spTree>
    <p:extLst>
      <p:ext uri="{BB962C8B-B14F-4D97-AF65-F5344CB8AC3E}">
        <p14:creationId xmlns:p14="http://schemas.microsoft.com/office/powerpoint/2010/main" val="235464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15173-A878-469C-9BBD-A1F28024B94C}"/>
              </a:ext>
            </a:extLst>
          </p:cNvPr>
          <p:cNvSpPr>
            <a:spLocks noGrp="1"/>
          </p:cNvSpPr>
          <p:nvPr>
            <p:ph type="title"/>
          </p:nvPr>
        </p:nvSpPr>
        <p:spPr/>
        <p:txBody>
          <a:bodyPr>
            <a:noAutofit/>
          </a:bodyPr>
          <a:lstStyle/>
          <a:p>
            <a:r>
              <a:rPr lang="tr-TR" sz="2400" b="1" dirty="0">
                <a:solidFill>
                  <a:schemeClr val="bg1">
                    <a:lumMod val="50000"/>
                  </a:schemeClr>
                </a:solidFill>
              </a:rPr>
              <a:t>				</a:t>
            </a:r>
            <a:br>
              <a:rPr lang="tr-TR" sz="2400" b="1" dirty="0">
                <a:solidFill>
                  <a:schemeClr val="bg1">
                    <a:lumMod val="50000"/>
                  </a:schemeClr>
                </a:solidFill>
              </a:rPr>
            </a:br>
            <a:endParaRPr lang="tr-TR" sz="2400" b="1" dirty="0">
              <a:solidFill>
                <a:schemeClr val="bg1">
                  <a:lumMod val="50000"/>
                </a:schemeClr>
              </a:solidFill>
            </a:endParaRPr>
          </a:p>
        </p:txBody>
      </p:sp>
      <p:sp>
        <p:nvSpPr>
          <p:cNvPr id="3" name="Marcador de contenido 2">
            <a:extLst>
              <a:ext uri="{FF2B5EF4-FFF2-40B4-BE49-F238E27FC236}">
                <a16:creationId xmlns:a16="http://schemas.microsoft.com/office/drawing/2014/main" id="{8A5E2FA6-93F6-9541-A695-05D73179B79F}"/>
              </a:ext>
            </a:extLst>
          </p:cNvPr>
          <p:cNvSpPr>
            <a:spLocks noGrp="1"/>
          </p:cNvSpPr>
          <p:nvPr>
            <p:ph idx="1"/>
          </p:nvPr>
        </p:nvSpPr>
        <p:spPr/>
        <p:txBody>
          <a:bodyPr>
            <a:normAutofit/>
          </a:bodyPr>
          <a:lstStyle/>
          <a:p>
            <a:pPr marL="0" indent="0" algn="ctr">
              <a:buNone/>
            </a:pPr>
            <a:endParaRPr lang="es-ES" sz="4800" dirty="0"/>
          </a:p>
          <a:p>
            <a:pPr marL="0" indent="0" algn="ctr">
              <a:buNone/>
            </a:pPr>
            <a:r>
              <a:rPr lang="es-ES" sz="4000" dirty="0"/>
              <a:t>COMPARATIVE ANALYSIS OF PARLIAMENTARY OVERSIGHT OF INTERNAL SECURITY FORCES (ISFs) AND PRACTICES IN BELGIUM</a:t>
            </a:r>
          </a:p>
          <a:p>
            <a:pPr marL="0" indent="0" algn="ctr">
              <a:buNone/>
            </a:pPr>
            <a:r>
              <a:rPr lang="es-ES" sz="4000" dirty="0"/>
              <a:t>28-29 </a:t>
            </a:r>
            <a:r>
              <a:rPr lang="es-ES" sz="4000" dirty="0" err="1"/>
              <a:t>September</a:t>
            </a:r>
            <a:r>
              <a:rPr lang="es-ES" sz="4000" dirty="0"/>
              <a:t> 2020</a:t>
            </a:r>
          </a:p>
          <a:p>
            <a:pPr marL="0" indent="0" algn="ctr">
              <a:buNone/>
            </a:pPr>
            <a:r>
              <a:rPr lang="es-ES" sz="4000" dirty="0"/>
              <a:t>Workshop</a:t>
            </a:r>
          </a:p>
        </p:txBody>
      </p:sp>
    </p:spTree>
    <p:extLst>
      <p:ext uri="{BB962C8B-B14F-4D97-AF65-F5344CB8AC3E}">
        <p14:creationId xmlns:p14="http://schemas.microsoft.com/office/powerpoint/2010/main" val="1049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1B9323-72B5-8846-A3FA-A7DFFA55DB35}"/>
              </a:ext>
            </a:extLst>
          </p:cNvPr>
          <p:cNvSpPr>
            <a:spLocks noGrp="1"/>
          </p:cNvSpPr>
          <p:nvPr>
            <p:ph idx="1"/>
          </p:nvPr>
        </p:nvSpPr>
        <p:spPr>
          <a:xfrm>
            <a:off x="838199" y="1638911"/>
            <a:ext cx="10515600" cy="503507"/>
          </a:xfrm>
        </p:spPr>
        <p:txBody>
          <a:bodyPr>
            <a:normAutofit/>
          </a:bodyPr>
          <a:lstStyle/>
          <a:p>
            <a:pPr marL="0" indent="0">
              <a:buNone/>
            </a:pPr>
            <a:r>
              <a:rPr lang="en-US" b="1" dirty="0"/>
              <a:t>4. Outcomes</a:t>
            </a:r>
          </a:p>
          <a:p>
            <a:pPr marL="0" indent="0">
              <a:buNone/>
            </a:pPr>
            <a:endParaRPr lang="es-ES" dirty="0"/>
          </a:p>
        </p:txBody>
      </p:sp>
      <p:sp>
        <p:nvSpPr>
          <p:cNvPr id="4" name="Tekstvak 3">
            <a:extLst>
              <a:ext uri="{FF2B5EF4-FFF2-40B4-BE49-F238E27FC236}">
                <a16:creationId xmlns:a16="http://schemas.microsoft.com/office/drawing/2014/main" id="{9F0C7388-A0F5-4725-B83D-E7B79BAF30DD}"/>
              </a:ext>
            </a:extLst>
          </p:cNvPr>
          <p:cNvSpPr txBox="1"/>
          <p:nvPr/>
        </p:nvSpPr>
        <p:spPr>
          <a:xfrm>
            <a:off x="838200" y="2017324"/>
            <a:ext cx="11353800" cy="1477328"/>
          </a:xfrm>
          <a:prstGeom prst="rect">
            <a:avLst/>
          </a:prstGeom>
          <a:noFill/>
        </p:spPr>
        <p:txBody>
          <a:bodyPr wrap="square" rtlCol="0">
            <a:spAutoFit/>
          </a:bodyPr>
          <a:lstStyle/>
          <a:p>
            <a:r>
              <a:rPr lang="en-GB" b="1" dirty="0"/>
              <a:t>4.1. Private Militia’s</a:t>
            </a:r>
          </a:p>
          <a:p>
            <a:pPr marL="285750" indent="-285750">
              <a:buFont typeface="Arial" panose="020B0604020202020204" pitchFamily="34" charset="0"/>
              <a:buChar char="•"/>
            </a:pPr>
            <a:r>
              <a:rPr lang="en-GB" dirty="0"/>
              <a:t>Origin of its installation was the rise of extreme right militias </a:t>
            </a:r>
            <a:endParaRPr lang="nl-NL" dirty="0"/>
          </a:p>
          <a:p>
            <a:pPr marL="285750" indent="-285750">
              <a:buFont typeface="Arial" panose="020B0604020202020204" pitchFamily="34" charset="0"/>
              <a:buChar char="•"/>
            </a:pPr>
            <a:r>
              <a:rPr lang="en-GB" dirty="0"/>
              <a:t>Eventual link between extreme right militia and the gendarmerie</a:t>
            </a:r>
          </a:p>
          <a:p>
            <a:pPr marL="285750" indent="-285750">
              <a:buFont typeface="Arial" panose="020B0604020202020204" pitchFamily="34" charset="0"/>
              <a:buChar char="•"/>
            </a:pPr>
            <a:r>
              <a:rPr lang="en-GB" dirty="0"/>
              <a:t>“Amateurish, without significant in-depth debate” </a:t>
            </a:r>
            <a:endParaRPr lang="nl-NL" dirty="0"/>
          </a:p>
          <a:p>
            <a:pPr marL="285750" indent="-285750">
              <a:buFont typeface="Arial" panose="020B0604020202020204" pitchFamily="34" charset="0"/>
              <a:buChar char="•"/>
            </a:pPr>
            <a:r>
              <a:rPr lang="en-GB" dirty="0"/>
              <a:t>Awareness of MP’s on police matters grew</a:t>
            </a:r>
            <a:endParaRPr lang="nl-BE" dirty="0"/>
          </a:p>
        </p:txBody>
      </p:sp>
      <p:sp>
        <p:nvSpPr>
          <p:cNvPr id="5" name="Tekstvak 4">
            <a:extLst>
              <a:ext uri="{FF2B5EF4-FFF2-40B4-BE49-F238E27FC236}">
                <a16:creationId xmlns:a16="http://schemas.microsoft.com/office/drawing/2014/main" id="{1FA64BE9-AAFF-4B44-B2E3-7F44E646B3BA}"/>
              </a:ext>
            </a:extLst>
          </p:cNvPr>
          <p:cNvSpPr txBox="1"/>
          <p:nvPr/>
        </p:nvSpPr>
        <p:spPr>
          <a:xfrm>
            <a:off x="838200" y="3429000"/>
            <a:ext cx="11353800" cy="1200329"/>
          </a:xfrm>
          <a:prstGeom prst="rect">
            <a:avLst/>
          </a:prstGeom>
          <a:noFill/>
        </p:spPr>
        <p:txBody>
          <a:bodyPr wrap="square" rtlCol="0">
            <a:spAutoFit/>
          </a:bodyPr>
          <a:lstStyle/>
          <a:p>
            <a:r>
              <a:rPr lang="en-GB" b="1" dirty="0"/>
              <a:t>4.2. </a:t>
            </a:r>
            <a:r>
              <a:rPr lang="en-GB" b="1" dirty="0" err="1"/>
              <a:t>Heyzel</a:t>
            </a:r>
            <a:r>
              <a:rPr lang="en-GB" b="1" dirty="0"/>
              <a:t> drama</a:t>
            </a:r>
          </a:p>
          <a:p>
            <a:pPr marL="285750" indent="-285750">
              <a:buFont typeface="Arial" panose="020B0604020202020204" pitchFamily="34" charset="0"/>
              <a:buChar char="•"/>
            </a:pPr>
            <a:r>
              <a:rPr lang="en-GB" dirty="0" err="1"/>
              <a:t>Eurocup</a:t>
            </a:r>
            <a:r>
              <a:rPr lang="en-GB" dirty="0"/>
              <a:t> Liverpool-Juventus : drama</a:t>
            </a:r>
            <a:endParaRPr lang="nl-NL" dirty="0"/>
          </a:p>
          <a:p>
            <a:pPr marL="285750" indent="-285750">
              <a:buFont typeface="Arial" panose="020B0604020202020204" pitchFamily="34" charset="0"/>
              <a:buChar char="•"/>
            </a:pPr>
            <a:r>
              <a:rPr lang="en-GB" dirty="0"/>
              <a:t>Result: Lack of collaboration between different forces</a:t>
            </a:r>
          </a:p>
          <a:p>
            <a:pPr marL="285750" indent="-285750">
              <a:buFont typeface="Arial" panose="020B0604020202020204" pitchFamily="34" charset="0"/>
              <a:buChar char="•"/>
            </a:pPr>
            <a:r>
              <a:rPr lang="en-GB" dirty="0"/>
              <a:t>New football-law </a:t>
            </a:r>
            <a:endParaRPr lang="nl-NL" dirty="0"/>
          </a:p>
        </p:txBody>
      </p:sp>
      <p:sp>
        <p:nvSpPr>
          <p:cNvPr id="6" name="Tekstvak 5">
            <a:extLst>
              <a:ext uri="{FF2B5EF4-FFF2-40B4-BE49-F238E27FC236}">
                <a16:creationId xmlns:a16="http://schemas.microsoft.com/office/drawing/2014/main" id="{448551BF-07A4-4835-9467-1FB60D271820}"/>
              </a:ext>
            </a:extLst>
          </p:cNvPr>
          <p:cNvSpPr txBox="1"/>
          <p:nvPr/>
        </p:nvSpPr>
        <p:spPr>
          <a:xfrm>
            <a:off x="838199" y="4629329"/>
            <a:ext cx="11353801" cy="2031325"/>
          </a:xfrm>
          <a:prstGeom prst="rect">
            <a:avLst/>
          </a:prstGeom>
          <a:noFill/>
        </p:spPr>
        <p:txBody>
          <a:bodyPr wrap="square" rtlCol="0">
            <a:spAutoFit/>
          </a:bodyPr>
          <a:lstStyle/>
          <a:p>
            <a:r>
              <a:rPr lang="en-US" b="1" dirty="0"/>
              <a:t>4.3. Brabant Killings I</a:t>
            </a:r>
          </a:p>
          <a:p>
            <a:pPr marL="285750" indent="-285750">
              <a:buFont typeface="Arial" panose="020B0604020202020204" pitchFamily="34" charset="0"/>
              <a:buChar char="•"/>
            </a:pPr>
            <a:r>
              <a:rPr lang="en-US" dirty="0"/>
              <a:t>The three police services (gendarmerie national, municipal police and criminal police) functioned in a non coordinated way </a:t>
            </a:r>
          </a:p>
          <a:p>
            <a:pPr marL="285750" indent="-285750">
              <a:buFont typeface="Arial" panose="020B0604020202020204" pitchFamily="34" charset="0"/>
              <a:buChar char="•"/>
            </a:pPr>
            <a:r>
              <a:rPr lang="en-US" dirty="0"/>
              <a:t>Need to install a legal framework on the use of more intrusive methods of investigation</a:t>
            </a:r>
          </a:p>
          <a:p>
            <a:pPr marL="285750" indent="-285750">
              <a:buFont typeface="Arial" panose="020B0604020202020204" pitchFamily="34" charset="0"/>
              <a:buChar char="•"/>
            </a:pPr>
            <a:r>
              <a:rPr lang="en-GB" dirty="0"/>
              <a:t>First time: need to reform the Police</a:t>
            </a:r>
          </a:p>
          <a:p>
            <a:pPr marL="285750" indent="-285750">
              <a:buFont typeface="Arial" panose="020B0604020202020204" pitchFamily="34" charset="0"/>
              <a:buChar char="•"/>
            </a:pPr>
            <a:r>
              <a:rPr lang="en-GB" dirty="0"/>
              <a:t>Governmental Plan : </a:t>
            </a:r>
            <a:r>
              <a:rPr lang="en-GB" dirty="0" err="1"/>
              <a:t>Pentacostal</a:t>
            </a:r>
            <a:r>
              <a:rPr lang="en-GB" dirty="0"/>
              <a:t> Plan (Demilitarization of gendarmerie; Modernization of  Municipal police;           Law on the Police Function; Installation of Standing Police Monitoring Committee)</a:t>
            </a:r>
            <a:endParaRPr lang="nl-NL" dirty="0"/>
          </a:p>
        </p:txBody>
      </p:sp>
      <p:sp>
        <p:nvSpPr>
          <p:cNvPr id="10" name="CuadroTexto 6">
            <a:extLst>
              <a:ext uri="{FF2B5EF4-FFF2-40B4-BE49-F238E27FC236}">
                <a16:creationId xmlns:a16="http://schemas.microsoft.com/office/drawing/2014/main" id="{542576B0-FB3F-48B9-825B-57B7D91C6B2D}"/>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3. Parliamentary Inquiries</a:t>
            </a:r>
          </a:p>
        </p:txBody>
      </p:sp>
    </p:spTree>
    <p:extLst>
      <p:ext uri="{BB962C8B-B14F-4D97-AF65-F5344CB8AC3E}">
        <p14:creationId xmlns:p14="http://schemas.microsoft.com/office/powerpoint/2010/main" val="2536496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15173-A878-469C-9BBD-A1F28024B94C}"/>
              </a:ext>
            </a:extLst>
          </p:cNvPr>
          <p:cNvSpPr>
            <a:spLocks noGrp="1"/>
          </p:cNvSpPr>
          <p:nvPr>
            <p:ph type="ctrTitle"/>
          </p:nvPr>
        </p:nvSpPr>
        <p:spPr>
          <a:xfrm>
            <a:off x="0" y="1122363"/>
            <a:ext cx="12191999" cy="45719"/>
          </a:xfrm>
        </p:spPr>
        <p:txBody>
          <a:bodyPr>
            <a:noAutofit/>
          </a:bodyPr>
          <a:lstStyle/>
          <a:p>
            <a:br>
              <a:rPr lang="tr-TR" sz="1400" b="1" dirty="0">
                <a:solidFill>
                  <a:schemeClr val="bg1">
                    <a:lumMod val="50000"/>
                  </a:schemeClr>
                </a:solidFill>
              </a:rPr>
            </a:br>
            <a:endParaRPr lang="tr-TR" sz="4400" b="1" dirty="0">
              <a:solidFill>
                <a:schemeClr val="bg1">
                  <a:lumMod val="50000"/>
                </a:schemeClr>
              </a:solidFill>
            </a:endParaRPr>
          </a:p>
        </p:txBody>
      </p:sp>
      <p:sp>
        <p:nvSpPr>
          <p:cNvPr id="3" name="CuadroTexto 6">
            <a:extLst>
              <a:ext uri="{FF2B5EF4-FFF2-40B4-BE49-F238E27FC236}">
                <a16:creationId xmlns:a16="http://schemas.microsoft.com/office/drawing/2014/main" id="{4C9B2E48-0FB9-49A8-8857-1AA471A1CE9A}"/>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3. Parliamentary Inquiries</a:t>
            </a:r>
          </a:p>
        </p:txBody>
      </p:sp>
      <p:sp>
        <p:nvSpPr>
          <p:cNvPr id="8" name="Marcador de contenido 2">
            <a:extLst>
              <a:ext uri="{FF2B5EF4-FFF2-40B4-BE49-F238E27FC236}">
                <a16:creationId xmlns:a16="http://schemas.microsoft.com/office/drawing/2014/main" id="{1D60AA78-EC9A-44C5-ABB1-23E2A081A7F6}"/>
              </a:ext>
            </a:extLst>
          </p:cNvPr>
          <p:cNvSpPr txBox="1">
            <a:spLocks/>
          </p:cNvSpPr>
          <p:nvPr/>
        </p:nvSpPr>
        <p:spPr>
          <a:xfrm>
            <a:off x="838199" y="1638911"/>
            <a:ext cx="10515600" cy="5035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4. Outcomes</a:t>
            </a:r>
          </a:p>
          <a:p>
            <a:pPr algn="l"/>
            <a:endParaRPr lang="es-ES" sz="2800" dirty="0"/>
          </a:p>
        </p:txBody>
      </p:sp>
      <p:sp>
        <p:nvSpPr>
          <p:cNvPr id="9" name="Tekstvak 8">
            <a:extLst>
              <a:ext uri="{FF2B5EF4-FFF2-40B4-BE49-F238E27FC236}">
                <a16:creationId xmlns:a16="http://schemas.microsoft.com/office/drawing/2014/main" id="{F4977C9A-818E-4D0A-8DBB-BD034B7A4C2A}"/>
              </a:ext>
            </a:extLst>
          </p:cNvPr>
          <p:cNvSpPr txBox="1"/>
          <p:nvPr/>
        </p:nvSpPr>
        <p:spPr>
          <a:xfrm>
            <a:off x="838198" y="2142418"/>
            <a:ext cx="11353801" cy="2308324"/>
          </a:xfrm>
          <a:prstGeom prst="rect">
            <a:avLst/>
          </a:prstGeom>
          <a:noFill/>
        </p:spPr>
        <p:txBody>
          <a:bodyPr wrap="square" rtlCol="0">
            <a:spAutoFit/>
          </a:bodyPr>
          <a:lstStyle/>
          <a:p>
            <a:r>
              <a:rPr lang="en-US" b="1" dirty="0"/>
              <a:t>4.4. Trade of Human Beings</a:t>
            </a:r>
          </a:p>
          <a:p>
            <a:pPr marL="285750" indent="-285750">
              <a:buFont typeface="Arial" panose="020B0604020202020204" pitchFamily="34" charset="0"/>
              <a:buChar char="•"/>
            </a:pPr>
            <a:r>
              <a:rPr lang="en-US" dirty="0"/>
              <a:t>Public pressure: </a:t>
            </a:r>
            <a:r>
              <a:rPr lang="en-GB" dirty="0"/>
              <a:t>trade of women and sexual abuse </a:t>
            </a:r>
          </a:p>
          <a:p>
            <a:pPr marL="285750" indent="-285750">
              <a:buFont typeface="Arial" panose="020B0604020202020204" pitchFamily="34" charset="0"/>
              <a:buChar char="•"/>
            </a:pPr>
            <a:r>
              <a:rPr lang="en-GB" dirty="0"/>
              <a:t>Witnesses were heard behind closed doors</a:t>
            </a:r>
          </a:p>
          <a:p>
            <a:pPr marL="285750" indent="-285750">
              <a:buFont typeface="Arial" panose="020B0604020202020204" pitchFamily="34" charset="0"/>
              <a:buChar char="•"/>
            </a:pPr>
            <a:r>
              <a:rPr lang="en-GB" dirty="0"/>
              <a:t>The classical investigations methods were considered to be insufficient to obtain correct and complete information</a:t>
            </a:r>
          </a:p>
          <a:p>
            <a:pPr marL="285750" indent="-285750">
              <a:buFont typeface="Arial" panose="020B0604020202020204" pitchFamily="34" charset="0"/>
              <a:buChar char="•"/>
            </a:pPr>
            <a:r>
              <a:rPr lang="en-GB" dirty="0"/>
              <a:t>Disciplinary regulation of police was deficient</a:t>
            </a:r>
          </a:p>
          <a:p>
            <a:pPr marL="285750" indent="-285750">
              <a:buFont typeface="Arial" panose="020B0604020202020204" pitchFamily="34" charset="0"/>
              <a:buChar char="•"/>
            </a:pPr>
            <a:r>
              <a:rPr lang="en-GB" dirty="0"/>
              <a:t>Need of a deontological code for the police</a:t>
            </a:r>
          </a:p>
          <a:p>
            <a:pPr marL="285750" indent="-285750">
              <a:buFont typeface="Arial" panose="020B0604020202020204" pitchFamily="34" charset="0"/>
              <a:buChar char="•"/>
            </a:pPr>
            <a:r>
              <a:rPr lang="en-GB" dirty="0"/>
              <a:t>Broader approach than simple criminal law</a:t>
            </a:r>
          </a:p>
          <a:p>
            <a:pPr marL="285750" indent="-285750">
              <a:buFont typeface="Arial" panose="020B0604020202020204" pitchFamily="34" charset="0"/>
              <a:buChar char="•"/>
            </a:pPr>
            <a:r>
              <a:rPr lang="en-GB" dirty="0"/>
              <a:t>New law on Trade of Human Beings &amp; recognition of victims</a:t>
            </a:r>
          </a:p>
        </p:txBody>
      </p:sp>
      <p:sp>
        <p:nvSpPr>
          <p:cNvPr id="10" name="Tekstvak 9">
            <a:extLst>
              <a:ext uri="{FF2B5EF4-FFF2-40B4-BE49-F238E27FC236}">
                <a16:creationId xmlns:a16="http://schemas.microsoft.com/office/drawing/2014/main" id="{0819C4F1-9DC6-470C-BF06-66BC9960EEA2}"/>
              </a:ext>
            </a:extLst>
          </p:cNvPr>
          <p:cNvSpPr txBox="1"/>
          <p:nvPr/>
        </p:nvSpPr>
        <p:spPr>
          <a:xfrm>
            <a:off x="803274" y="4547915"/>
            <a:ext cx="11388725" cy="1477328"/>
          </a:xfrm>
          <a:prstGeom prst="rect">
            <a:avLst/>
          </a:prstGeom>
          <a:noFill/>
        </p:spPr>
        <p:txBody>
          <a:bodyPr wrap="square" rtlCol="0">
            <a:spAutoFit/>
          </a:bodyPr>
          <a:lstStyle/>
          <a:p>
            <a:r>
              <a:rPr lang="nl-NL" b="1" dirty="0"/>
              <a:t>4.5. Brabant </a:t>
            </a:r>
            <a:r>
              <a:rPr lang="nl-NL" b="1" dirty="0" err="1"/>
              <a:t>Killings</a:t>
            </a:r>
            <a:r>
              <a:rPr lang="nl-NL" b="1" dirty="0"/>
              <a:t> II</a:t>
            </a:r>
          </a:p>
          <a:p>
            <a:pPr marL="285750" indent="-285750">
              <a:buFont typeface="Arial" panose="020B0604020202020204" pitchFamily="34" charset="0"/>
              <a:buChar char="•"/>
            </a:pPr>
            <a:r>
              <a:rPr lang="nl-NL" dirty="0" err="1"/>
              <a:t>Investigation</a:t>
            </a:r>
            <a:r>
              <a:rPr lang="nl-NL" dirty="0"/>
              <a:t> on </a:t>
            </a:r>
            <a:r>
              <a:rPr lang="nl-NL" dirty="0" err="1"/>
              <a:t>the</a:t>
            </a:r>
            <a:r>
              <a:rPr lang="nl-NL" dirty="0"/>
              <a:t> </a:t>
            </a:r>
            <a:r>
              <a:rPr lang="nl-NL" dirty="0" err="1"/>
              <a:t>investigation</a:t>
            </a:r>
            <a:endParaRPr lang="en-GB" dirty="0"/>
          </a:p>
          <a:p>
            <a:pPr marL="285750" indent="-285750">
              <a:buFont typeface="Arial" panose="020B0604020202020204" pitchFamily="34" charset="0"/>
              <a:buChar char="•"/>
            </a:pPr>
            <a:r>
              <a:rPr lang="en-GB" dirty="0"/>
              <a:t>Partially simultaneously with the </a:t>
            </a:r>
            <a:r>
              <a:rPr lang="en-GB" dirty="0" err="1"/>
              <a:t>Dutroux</a:t>
            </a:r>
            <a:r>
              <a:rPr lang="en-GB" dirty="0"/>
              <a:t>-Commission</a:t>
            </a:r>
          </a:p>
          <a:p>
            <a:pPr marL="285750" indent="-285750">
              <a:buFont typeface="Arial" panose="020B0604020202020204" pitchFamily="34" charset="0"/>
              <a:buChar char="•"/>
            </a:pPr>
            <a:r>
              <a:rPr lang="en-GB" dirty="0"/>
              <a:t>Result: Prosecutor’s office had insufficient oversight and leadership on the functioning of the police</a:t>
            </a:r>
          </a:p>
          <a:p>
            <a:pPr marL="285750" indent="-285750">
              <a:buFont typeface="Arial" panose="020B0604020202020204" pitchFamily="34" charset="0"/>
              <a:buChar char="•"/>
            </a:pPr>
            <a:r>
              <a:rPr lang="en-GB" dirty="0"/>
              <a:t>Referring explicitly to the “</a:t>
            </a:r>
            <a:r>
              <a:rPr lang="en-GB" i="1" dirty="0"/>
              <a:t>coming reform of the police</a:t>
            </a:r>
            <a:r>
              <a:rPr lang="en-GB" dirty="0"/>
              <a:t>”</a:t>
            </a:r>
          </a:p>
        </p:txBody>
      </p:sp>
    </p:spTree>
    <p:extLst>
      <p:ext uri="{BB962C8B-B14F-4D97-AF65-F5344CB8AC3E}">
        <p14:creationId xmlns:p14="http://schemas.microsoft.com/office/powerpoint/2010/main" val="216005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3"/>
      <p:bldP spid="10" grpId="0" bldLvl="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6">
            <a:extLst>
              <a:ext uri="{FF2B5EF4-FFF2-40B4-BE49-F238E27FC236}">
                <a16:creationId xmlns:a16="http://schemas.microsoft.com/office/drawing/2014/main" id="{52D76FF4-79B2-4232-9F1C-25225269AD85}"/>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3. Parliamentary Inquiries</a:t>
            </a:r>
          </a:p>
        </p:txBody>
      </p:sp>
      <p:sp>
        <p:nvSpPr>
          <p:cNvPr id="11" name="Marcador de contenido 2">
            <a:extLst>
              <a:ext uri="{FF2B5EF4-FFF2-40B4-BE49-F238E27FC236}">
                <a16:creationId xmlns:a16="http://schemas.microsoft.com/office/drawing/2014/main" id="{3C8715D0-E690-418C-AAB3-6CE3E55679E3}"/>
              </a:ext>
            </a:extLst>
          </p:cNvPr>
          <p:cNvSpPr txBox="1">
            <a:spLocks/>
          </p:cNvSpPr>
          <p:nvPr/>
        </p:nvSpPr>
        <p:spPr>
          <a:xfrm>
            <a:off x="838199" y="1638911"/>
            <a:ext cx="10515600" cy="5035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4. Outcomes</a:t>
            </a:r>
          </a:p>
          <a:p>
            <a:pPr algn="l"/>
            <a:endParaRPr lang="es-ES" sz="2800" dirty="0"/>
          </a:p>
        </p:txBody>
      </p:sp>
      <p:sp>
        <p:nvSpPr>
          <p:cNvPr id="12" name="Tekstvak 11">
            <a:extLst>
              <a:ext uri="{FF2B5EF4-FFF2-40B4-BE49-F238E27FC236}">
                <a16:creationId xmlns:a16="http://schemas.microsoft.com/office/drawing/2014/main" id="{E22EAFD0-AB0B-4915-BDCC-20C4FE73F284}"/>
              </a:ext>
            </a:extLst>
          </p:cNvPr>
          <p:cNvSpPr txBox="1"/>
          <p:nvPr/>
        </p:nvSpPr>
        <p:spPr>
          <a:xfrm>
            <a:off x="838198" y="2142418"/>
            <a:ext cx="11353801" cy="2585323"/>
          </a:xfrm>
          <a:prstGeom prst="rect">
            <a:avLst/>
          </a:prstGeom>
          <a:noFill/>
        </p:spPr>
        <p:txBody>
          <a:bodyPr wrap="square" rtlCol="0">
            <a:spAutoFit/>
          </a:bodyPr>
          <a:lstStyle/>
          <a:p>
            <a:r>
              <a:rPr lang="en-GB" b="1" dirty="0"/>
              <a:t>4.6. </a:t>
            </a:r>
            <a:r>
              <a:rPr lang="en-GB" b="1" dirty="0" err="1"/>
              <a:t>Dutroux</a:t>
            </a:r>
            <a:r>
              <a:rPr lang="en-GB" b="1" dirty="0"/>
              <a:t> case</a:t>
            </a:r>
          </a:p>
          <a:p>
            <a:pPr marL="285750" indent="-285750">
              <a:buFont typeface="Arial" panose="020B0604020202020204" pitchFamily="34" charset="0"/>
              <a:buChar char="•"/>
            </a:pPr>
            <a:r>
              <a:rPr lang="en-GB" dirty="0"/>
              <a:t>The case of the child abductor and murderer Marc </a:t>
            </a:r>
            <a:r>
              <a:rPr lang="en-GB" dirty="0" err="1"/>
              <a:t>Dutroux</a:t>
            </a:r>
            <a:r>
              <a:rPr lang="en-GB" dirty="0"/>
              <a:t> : a lot of public pressure</a:t>
            </a:r>
          </a:p>
          <a:p>
            <a:pPr marL="285750" indent="-285750">
              <a:buFont typeface="Arial" panose="020B0604020202020204" pitchFamily="34" charset="0"/>
              <a:buChar char="•"/>
            </a:pPr>
            <a:r>
              <a:rPr lang="en-GB" dirty="0"/>
              <a:t>Parliament doesn’t accept any longer immobilism and resistance to change</a:t>
            </a:r>
          </a:p>
          <a:p>
            <a:pPr marL="285750" indent="-285750">
              <a:buFont typeface="Arial" panose="020B0604020202020204" pitchFamily="34" charset="0"/>
              <a:buChar char="•"/>
            </a:pPr>
            <a:r>
              <a:rPr lang="en-GB" dirty="0"/>
              <a:t>Leaks could be observed of confidential information towards the press</a:t>
            </a:r>
          </a:p>
          <a:p>
            <a:pPr marL="285750" indent="-285750">
              <a:buFont typeface="Arial" panose="020B0604020202020204" pitchFamily="34" charset="0"/>
              <a:buChar char="•"/>
            </a:pPr>
            <a:r>
              <a:rPr lang="en-GB" dirty="0"/>
              <a:t>Declaration of intention and proposals concerning the reform and modernization of police and justice: </a:t>
            </a:r>
            <a:r>
              <a:rPr lang="en-GB" i="1" dirty="0"/>
              <a:t>in favour of a qualitative and integrated police-care, structured on two levels</a:t>
            </a:r>
          </a:p>
          <a:p>
            <a:pPr marL="285750" indent="-285750">
              <a:buFont typeface="Arial" panose="020B0604020202020204" pitchFamily="34" charset="0"/>
              <a:buChar char="•"/>
            </a:pPr>
            <a:r>
              <a:rPr lang="en-GB" dirty="0"/>
              <a:t>The Prime Minister reached a agreement on May 23</a:t>
            </a:r>
            <a:r>
              <a:rPr lang="en-GB" baseline="30000" dirty="0"/>
              <a:t>th</a:t>
            </a:r>
            <a:r>
              <a:rPr lang="en-GB" dirty="0"/>
              <a:t>, 1998 at the occasion of a special arrangement between parties of the majority and the opposition and members of Parliament and the government. The Law of December 7</a:t>
            </a:r>
            <a:r>
              <a:rPr lang="en-GB" baseline="30000" dirty="0"/>
              <a:t>th</a:t>
            </a:r>
            <a:r>
              <a:rPr lang="en-GB" dirty="0"/>
              <a:t>, 1998 (Reform-law) was the logic consequence of these events. </a:t>
            </a:r>
            <a:endParaRPr lang="nl-BE" dirty="0"/>
          </a:p>
        </p:txBody>
      </p:sp>
      <p:sp>
        <p:nvSpPr>
          <p:cNvPr id="13" name="Tekstvak 12">
            <a:extLst>
              <a:ext uri="{FF2B5EF4-FFF2-40B4-BE49-F238E27FC236}">
                <a16:creationId xmlns:a16="http://schemas.microsoft.com/office/drawing/2014/main" id="{C5638396-6A4D-42DD-AA65-13121F22B494}"/>
              </a:ext>
            </a:extLst>
          </p:cNvPr>
          <p:cNvSpPr txBox="1"/>
          <p:nvPr/>
        </p:nvSpPr>
        <p:spPr>
          <a:xfrm>
            <a:off x="838198" y="4727741"/>
            <a:ext cx="11388724" cy="2031325"/>
          </a:xfrm>
          <a:prstGeom prst="rect">
            <a:avLst/>
          </a:prstGeom>
          <a:noFill/>
        </p:spPr>
        <p:txBody>
          <a:bodyPr wrap="square" rtlCol="0">
            <a:spAutoFit/>
          </a:bodyPr>
          <a:lstStyle/>
          <a:p>
            <a:r>
              <a:rPr lang="en-GB" b="1" dirty="0"/>
              <a:t>4.7. Organized Crime</a:t>
            </a:r>
          </a:p>
          <a:p>
            <a:pPr marL="285750" indent="-285750">
              <a:buFont typeface="Arial" panose="020B0604020202020204" pitchFamily="34" charset="0"/>
              <a:buChar char="•"/>
            </a:pPr>
            <a:r>
              <a:rPr lang="en-GB" dirty="0"/>
              <a:t>Belgium doesn’t possess a clear and consistent image of criminal organisations</a:t>
            </a:r>
          </a:p>
          <a:p>
            <a:pPr marL="285750" indent="-285750">
              <a:buFont typeface="Arial" panose="020B0604020202020204" pitchFamily="34" charset="0"/>
              <a:buChar char="•"/>
            </a:pPr>
            <a:r>
              <a:rPr lang="en-GB" dirty="0"/>
              <a:t>Important work in specific sectors, more precisely in the meat-, diamond and oil industry</a:t>
            </a:r>
          </a:p>
          <a:p>
            <a:pPr marL="285750" indent="-285750">
              <a:buFont typeface="Arial" panose="020B0604020202020204" pitchFamily="34" charset="0"/>
              <a:buChar char="•"/>
            </a:pPr>
            <a:r>
              <a:rPr lang="en-GB" dirty="0"/>
              <a:t>Approach of organized crime may not be narrowed to a problem of penal law: a multidisciplinary approach is precondition</a:t>
            </a:r>
          </a:p>
          <a:p>
            <a:pPr marL="285750" indent="-285750">
              <a:buFont typeface="Arial" panose="020B0604020202020204" pitchFamily="34" charset="0"/>
              <a:buChar char="•"/>
            </a:pPr>
            <a:r>
              <a:rPr lang="en-GB" dirty="0"/>
              <a:t>New law on intrusive investigating techniques</a:t>
            </a:r>
          </a:p>
          <a:p>
            <a:pPr marL="285750" indent="-285750">
              <a:buFont typeface="Arial" panose="020B0604020202020204" pitchFamily="34" charset="0"/>
              <a:buChar char="•"/>
            </a:pPr>
            <a:r>
              <a:rPr lang="en-GB" dirty="0"/>
              <a:t>Implementation of witness protection programmes</a:t>
            </a:r>
          </a:p>
        </p:txBody>
      </p:sp>
    </p:spTree>
    <p:extLst>
      <p:ext uri="{BB962C8B-B14F-4D97-AF65-F5344CB8AC3E}">
        <p14:creationId xmlns:p14="http://schemas.microsoft.com/office/powerpoint/2010/main" val="7790519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2"/>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61C973E-8F2F-49AA-A90B-3B1715476AD5}"/>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3. Parliamentary Inquiries</a:t>
            </a:r>
          </a:p>
        </p:txBody>
      </p:sp>
      <p:sp>
        <p:nvSpPr>
          <p:cNvPr id="11" name="Marcador de contenido 2">
            <a:extLst>
              <a:ext uri="{FF2B5EF4-FFF2-40B4-BE49-F238E27FC236}">
                <a16:creationId xmlns:a16="http://schemas.microsoft.com/office/drawing/2014/main" id="{388A302E-9782-4B35-BD2A-3FB3F51CE197}"/>
              </a:ext>
            </a:extLst>
          </p:cNvPr>
          <p:cNvSpPr txBox="1">
            <a:spLocks/>
          </p:cNvSpPr>
          <p:nvPr/>
        </p:nvSpPr>
        <p:spPr>
          <a:xfrm>
            <a:off x="838199" y="1638911"/>
            <a:ext cx="10515600" cy="5035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4. Outcomes</a:t>
            </a:r>
          </a:p>
          <a:p>
            <a:pPr algn="l"/>
            <a:endParaRPr lang="es-ES" sz="2800" dirty="0"/>
          </a:p>
        </p:txBody>
      </p:sp>
      <p:sp>
        <p:nvSpPr>
          <p:cNvPr id="12" name="Tekstvak 11">
            <a:extLst>
              <a:ext uri="{FF2B5EF4-FFF2-40B4-BE49-F238E27FC236}">
                <a16:creationId xmlns:a16="http://schemas.microsoft.com/office/drawing/2014/main" id="{17A55E6D-83C7-4C16-B4FB-8EB2D64E3B82}"/>
              </a:ext>
            </a:extLst>
          </p:cNvPr>
          <p:cNvSpPr txBox="1"/>
          <p:nvPr/>
        </p:nvSpPr>
        <p:spPr>
          <a:xfrm>
            <a:off x="803275" y="2142418"/>
            <a:ext cx="11388725" cy="2862322"/>
          </a:xfrm>
          <a:prstGeom prst="rect">
            <a:avLst/>
          </a:prstGeom>
          <a:noFill/>
        </p:spPr>
        <p:txBody>
          <a:bodyPr wrap="square" rtlCol="0">
            <a:spAutoFit/>
          </a:bodyPr>
          <a:lstStyle/>
          <a:p>
            <a:r>
              <a:rPr lang="en-GB" b="1" dirty="0"/>
              <a:t>4.8. Terrorism</a:t>
            </a:r>
          </a:p>
          <a:p>
            <a:pPr marL="285750" indent="-285750">
              <a:buFont typeface="Arial" panose="020B0604020202020204" pitchFamily="34" charset="0"/>
              <a:buChar char="•"/>
            </a:pPr>
            <a:r>
              <a:rPr lang="en-GB" dirty="0"/>
              <a:t>Attacks on the national airport Zaventem and the metro station in </a:t>
            </a:r>
            <a:r>
              <a:rPr lang="en-GB" dirty="0" err="1"/>
              <a:t>Maalbeek</a:t>
            </a:r>
            <a:r>
              <a:rPr lang="en-GB" dirty="0"/>
              <a:t> Brussels March 22</a:t>
            </a:r>
            <a:r>
              <a:rPr lang="en-GB" baseline="30000" dirty="0"/>
              <a:t>nd</a:t>
            </a:r>
            <a:r>
              <a:rPr lang="en-GB" dirty="0"/>
              <a:t>, 2016</a:t>
            </a:r>
          </a:p>
          <a:p>
            <a:pPr marL="285750" indent="-285750">
              <a:buFont typeface="Arial" panose="020B0604020202020204" pitchFamily="34" charset="0"/>
              <a:buChar char="•"/>
            </a:pPr>
            <a:r>
              <a:rPr lang="en-GB" dirty="0"/>
              <a:t>Need for a more global security architecture: police and intelligence services</a:t>
            </a:r>
          </a:p>
          <a:p>
            <a:pPr marL="285750" indent="-285750">
              <a:buFont typeface="Arial" panose="020B0604020202020204" pitchFamily="34" charset="0"/>
              <a:buChar char="•"/>
            </a:pPr>
            <a:r>
              <a:rPr lang="en-US" dirty="0"/>
              <a:t>Inefficient efforts in terms of capacity and means; insufficient collaboration between police services; no information sharing between police units, security services, intelligence and judicial services; insufficient procedures and regulations; limited international cooperation and the complete lack of an integral security approach</a:t>
            </a:r>
          </a:p>
          <a:p>
            <a:pPr marL="285750" indent="-285750">
              <a:buFont typeface="Arial" panose="020B0604020202020204" pitchFamily="34" charset="0"/>
              <a:buChar char="•"/>
            </a:pPr>
            <a:r>
              <a:rPr lang="en-GB" dirty="0"/>
              <a:t>Importance of prevention</a:t>
            </a:r>
          </a:p>
          <a:p>
            <a:pPr marL="285750" indent="-285750">
              <a:buFont typeface="Arial" panose="020B0604020202020204" pitchFamily="34" charset="0"/>
              <a:buChar char="•"/>
            </a:pPr>
            <a:r>
              <a:rPr lang="en-GB" dirty="0"/>
              <a:t>Need for a more effective counter-terrorist organisation</a:t>
            </a:r>
          </a:p>
          <a:p>
            <a:pPr marL="285750" indent="-285750">
              <a:buFont typeface="Arial" panose="020B0604020202020204" pitchFamily="34" charset="0"/>
              <a:buChar char="•"/>
            </a:pPr>
            <a:r>
              <a:rPr lang="en-GB" dirty="0"/>
              <a:t>Need of bigger police zones</a:t>
            </a:r>
          </a:p>
          <a:p>
            <a:pPr marL="285750" indent="-285750">
              <a:buFont typeface="Arial" panose="020B0604020202020204" pitchFamily="34" charset="0"/>
              <a:buChar char="•"/>
            </a:pPr>
            <a:r>
              <a:rPr lang="en-GB" dirty="0"/>
              <a:t>Commission transformed itself in a guidance committee</a:t>
            </a:r>
          </a:p>
        </p:txBody>
      </p:sp>
    </p:spTree>
    <p:extLst>
      <p:ext uri="{BB962C8B-B14F-4D97-AF65-F5344CB8AC3E}">
        <p14:creationId xmlns:p14="http://schemas.microsoft.com/office/powerpoint/2010/main" val="3916850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28E0EA9-2AFC-4BC4-AAB7-03B85BF70598}"/>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4. Standing Police Monitoring Committee</a:t>
            </a:r>
          </a:p>
        </p:txBody>
      </p:sp>
      <p:grpSp>
        <p:nvGrpSpPr>
          <p:cNvPr id="10" name="Groep 9">
            <a:extLst>
              <a:ext uri="{FF2B5EF4-FFF2-40B4-BE49-F238E27FC236}">
                <a16:creationId xmlns:a16="http://schemas.microsoft.com/office/drawing/2014/main" id="{94404AD9-A5C9-4FDF-8CB3-6BA9E61B5784}"/>
              </a:ext>
            </a:extLst>
          </p:cNvPr>
          <p:cNvGrpSpPr/>
          <p:nvPr/>
        </p:nvGrpSpPr>
        <p:grpSpPr>
          <a:xfrm>
            <a:off x="3746203" y="1404312"/>
            <a:ext cx="4011759" cy="1685720"/>
            <a:chOff x="2562173" y="1115452"/>
            <a:chExt cx="4011759" cy="1685720"/>
          </a:xfrm>
        </p:grpSpPr>
        <p:sp>
          <p:nvSpPr>
            <p:cNvPr id="11" name="Rechthoek 10">
              <a:extLst>
                <a:ext uri="{FF2B5EF4-FFF2-40B4-BE49-F238E27FC236}">
                  <a16:creationId xmlns:a16="http://schemas.microsoft.com/office/drawing/2014/main" id="{129414BB-17DD-4F31-BABA-BAAFA74A0418}"/>
                </a:ext>
              </a:extLst>
            </p:cNvPr>
            <p:cNvSpPr/>
            <p:nvPr/>
          </p:nvSpPr>
          <p:spPr>
            <a:xfrm>
              <a:off x="3293455" y="1907401"/>
              <a:ext cx="2589091" cy="893771"/>
            </a:xfrm>
            <a:prstGeom prst="rect">
              <a:avLst/>
            </a:prstGeom>
          </p:spPr>
          <p:txBody>
            <a:bodyPr wrap="square">
              <a:spAutoFit/>
            </a:bodyPr>
            <a:lstStyle/>
            <a:p>
              <a:pPr marL="342900" indent="-342900" algn="just">
                <a:lnSpc>
                  <a:spcPct val="110000"/>
                </a:lnSpc>
                <a:spcAft>
                  <a:spcPts val="0"/>
                </a:spcAft>
                <a:buAutoNum type="arabicParenBoth"/>
              </a:pPr>
              <a:r>
                <a:rPr lang="en-GB" sz="1200" dirty="0">
                  <a:ea typeface="Calibri" panose="020F0502020204030204" pitchFamily="34" charset="0"/>
                  <a:cs typeface="Times New Roman" panose="02020603050405020304" pitchFamily="18" charset="0"/>
                </a:rPr>
                <a:t>Permanent Committee, </a:t>
              </a:r>
            </a:p>
            <a:p>
              <a:pPr marL="342900" indent="-342900" algn="just">
                <a:lnSpc>
                  <a:spcPct val="110000"/>
                </a:lnSpc>
                <a:spcAft>
                  <a:spcPts val="0"/>
                </a:spcAft>
                <a:buAutoNum type="arabicParenBoth"/>
              </a:pPr>
              <a:r>
                <a:rPr lang="en-GB" sz="1200" dirty="0">
                  <a:ea typeface="Calibri" panose="020F0502020204030204" pitchFamily="34" charset="0"/>
                  <a:cs typeface="Times New Roman" panose="02020603050405020304" pitchFamily="18" charset="0"/>
                </a:rPr>
                <a:t>Investigating Service, </a:t>
              </a:r>
            </a:p>
            <a:p>
              <a:pPr marL="342900" indent="-342900" algn="just">
                <a:lnSpc>
                  <a:spcPct val="110000"/>
                </a:lnSpc>
                <a:spcAft>
                  <a:spcPts val="0"/>
                </a:spcAft>
                <a:buAutoNum type="arabicParenBoth"/>
              </a:pPr>
              <a:r>
                <a:rPr lang="en-GB" sz="1200" dirty="0">
                  <a:ea typeface="Calibri" panose="020F0502020204030204" pitchFamily="34" charset="0"/>
                  <a:cs typeface="Times New Roman" panose="02020603050405020304" pitchFamily="18" charset="0"/>
                </a:rPr>
                <a:t>Supporting Units;</a:t>
              </a:r>
            </a:p>
            <a:p>
              <a:pPr marL="342900" indent="-342900" algn="just">
                <a:lnSpc>
                  <a:spcPct val="110000"/>
                </a:lnSpc>
                <a:spcAft>
                  <a:spcPts val="0"/>
                </a:spcAft>
                <a:buAutoNum type="arabicParenBoth"/>
              </a:pPr>
              <a:r>
                <a:rPr lang="en-GB" sz="1200" dirty="0">
                  <a:ea typeface="Calibri" panose="020F0502020204030204" pitchFamily="34" charset="0"/>
                  <a:cs typeface="Times New Roman" panose="02020603050405020304" pitchFamily="18" charset="0"/>
                </a:rPr>
                <a:t>Complaint section.</a:t>
              </a:r>
              <a:endParaRPr lang="nl-BE" sz="1100" dirty="0">
                <a:ea typeface="Calibri" panose="020F0502020204030204" pitchFamily="34" charset="0"/>
                <a:cs typeface="Times New Roman" panose="02020603050405020304" pitchFamily="18" charset="0"/>
              </a:endParaRPr>
            </a:p>
          </p:txBody>
        </p:sp>
        <p:grpSp>
          <p:nvGrpSpPr>
            <p:cNvPr id="12" name="Groep 11">
              <a:extLst>
                <a:ext uri="{FF2B5EF4-FFF2-40B4-BE49-F238E27FC236}">
                  <a16:creationId xmlns:a16="http://schemas.microsoft.com/office/drawing/2014/main" id="{67BA977C-1E2F-4547-9656-153F8F39BDE0}"/>
                </a:ext>
              </a:extLst>
            </p:cNvPr>
            <p:cNvGrpSpPr/>
            <p:nvPr/>
          </p:nvGrpSpPr>
          <p:grpSpPr>
            <a:xfrm>
              <a:off x="2562173" y="1115452"/>
              <a:ext cx="4011759" cy="738664"/>
              <a:chOff x="2562173" y="1115452"/>
              <a:chExt cx="4011759" cy="738664"/>
            </a:xfrm>
          </p:grpSpPr>
          <p:sp>
            <p:nvSpPr>
              <p:cNvPr id="13" name="Rechthoek 12">
                <a:extLst>
                  <a:ext uri="{FF2B5EF4-FFF2-40B4-BE49-F238E27FC236}">
                    <a16:creationId xmlns:a16="http://schemas.microsoft.com/office/drawing/2014/main" id="{6CB3248C-4432-4956-841D-7963AB58E482}"/>
                  </a:ext>
                </a:extLst>
              </p:cNvPr>
              <p:cNvSpPr/>
              <p:nvPr/>
            </p:nvSpPr>
            <p:spPr>
              <a:xfrm>
                <a:off x="2562173" y="1484784"/>
                <a:ext cx="4011759" cy="369332"/>
              </a:xfrm>
              <a:prstGeom prst="rect">
                <a:avLst/>
              </a:prstGeom>
            </p:spPr>
            <p:txBody>
              <a:bodyPr wrap="square">
                <a:spAutoFit/>
              </a:bodyPr>
              <a:lstStyle/>
              <a:p>
                <a:pPr algn="ctr"/>
                <a:r>
                  <a:rPr lang="en-GB" b="1" dirty="0">
                    <a:solidFill>
                      <a:srgbClr val="000000"/>
                    </a:solidFill>
                    <a:latin typeface="+mj-lt"/>
                    <a:ea typeface="Times New Roman" panose="02020603050405020304" pitchFamily="18" charset="0"/>
                  </a:rPr>
                  <a:t>Standing Police Monitoring Committee </a:t>
                </a:r>
                <a:endParaRPr lang="nl-BE" b="1" dirty="0">
                  <a:latin typeface="+mj-lt"/>
                </a:endParaRPr>
              </a:p>
            </p:txBody>
          </p:sp>
          <p:sp>
            <p:nvSpPr>
              <p:cNvPr id="14" name="Rechthoek 13">
                <a:extLst>
                  <a:ext uri="{FF2B5EF4-FFF2-40B4-BE49-F238E27FC236}">
                    <a16:creationId xmlns:a16="http://schemas.microsoft.com/office/drawing/2014/main" id="{0E445B9D-4671-49D4-B0D2-66CC35329426}"/>
                  </a:ext>
                </a:extLst>
              </p:cNvPr>
              <p:cNvSpPr/>
              <p:nvPr/>
            </p:nvSpPr>
            <p:spPr>
              <a:xfrm>
                <a:off x="2665804" y="1115452"/>
                <a:ext cx="3812390" cy="369332"/>
              </a:xfrm>
              <a:prstGeom prst="rect">
                <a:avLst/>
              </a:prstGeom>
            </p:spPr>
            <p:txBody>
              <a:bodyPr wrap="none">
                <a:spAutoFit/>
              </a:bodyPr>
              <a:lstStyle/>
              <a:p>
                <a:pPr algn="ctr"/>
                <a:r>
                  <a:rPr lang="en-GB" dirty="0">
                    <a:solidFill>
                      <a:srgbClr val="000000"/>
                    </a:solidFill>
                    <a:ea typeface="Times New Roman" panose="02020603050405020304" pitchFamily="18" charset="0"/>
                  </a:rPr>
                  <a:t>Supervision by the federal Parliament</a:t>
                </a:r>
                <a:endParaRPr lang="nl-BE" dirty="0"/>
              </a:p>
            </p:txBody>
          </p:sp>
        </p:grpSp>
      </p:grpSp>
      <p:grpSp>
        <p:nvGrpSpPr>
          <p:cNvPr id="15" name="Groep 14">
            <a:extLst>
              <a:ext uri="{FF2B5EF4-FFF2-40B4-BE49-F238E27FC236}">
                <a16:creationId xmlns:a16="http://schemas.microsoft.com/office/drawing/2014/main" id="{9ACC255C-B80D-4F89-819E-3E384B4210CF}"/>
              </a:ext>
            </a:extLst>
          </p:cNvPr>
          <p:cNvGrpSpPr/>
          <p:nvPr/>
        </p:nvGrpSpPr>
        <p:grpSpPr>
          <a:xfrm>
            <a:off x="4302569" y="3053227"/>
            <a:ext cx="2247703" cy="782131"/>
            <a:chOff x="3463239" y="2813698"/>
            <a:chExt cx="2247703" cy="782131"/>
          </a:xfrm>
        </p:grpSpPr>
        <p:cxnSp>
          <p:nvCxnSpPr>
            <p:cNvPr id="16" name="Verbindingslijn: gebogen 15">
              <a:extLst>
                <a:ext uri="{FF2B5EF4-FFF2-40B4-BE49-F238E27FC236}">
                  <a16:creationId xmlns:a16="http://schemas.microsoft.com/office/drawing/2014/main" id="{F51C211E-BE95-4862-B1A1-D58DD8F31E20}"/>
                </a:ext>
              </a:extLst>
            </p:cNvPr>
            <p:cNvCxnSpPr>
              <a:cxnSpLocks/>
              <a:stCxn id="17" idx="0"/>
            </p:cNvCxnSpPr>
            <p:nvPr/>
          </p:nvCxnSpPr>
          <p:spPr>
            <a:xfrm rot="5400000" flipH="1" flipV="1">
              <a:off x="4380692" y="3020096"/>
              <a:ext cx="412800" cy="3"/>
            </a:xfrm>
            <a:prstGeom prst="bentConnector3">
              <a:avLst>
                <a:gd name="adj1" fmla="val 50000"/>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7" name="Rechthoek 16">
              <a:extLst>
                <a:ext uri="{FF2B5EF4-FFF2-40B4-BE49-F238E27FC236}">
                  <a16:creationId xmlns:a16="http://schemas.microsoft.com/office/drawing/2014/main" id="{A8E7E21E-7B12-40AB-B06D-B0C167AEE17B}"/>
                </a:ext>
              </a:extLst>
            </p:cNvPr>
            <p:cNvSpPr/>
            <p:nvPr/>
          </p:nvSpPr>
          <p:spPr>
            <a:xfrm>
              <a:off x="3463239" y="3226497"/>
              <a:ext cx="2247703" cy="369332"/>
            </a:xfrm>
            <a:prstGeom prst="rect">
              <a:avLst/>
            </a:prstGeom>
          </p:spPr>
          <p:txBody>
            <a:bodyPr wrap="square">
              <a:spAutoFit/>
            </a:bodyPr>
            <a:lstStyle/>
            <a:p>
              <a:pPr algn="ctr"/>
              <a:r>
                <a:rPr lang="en-GB" dirty="0">
                  <a:solidFill>
                    <a:srgbClr val="000000"/>
                  </a:solidFill>
                  <a:ea typeface="Times New Roman" panose="02020603050405020304" pitchFamily="18" charset="0"/>
                </a:rPr>
                <a:t>Own initiative</a:t>
              </a:r>
            </a:p>
          </p:txBody>
        </p:sp>
      </p:grpSp>
      <p:grpSp>
        <p:nvGrpSpPr>
          <p:cNvPr id="18" name="Groep 17">
            <a:extLst>
              <a:ext uri="{FF2B5EF4-FFF2-40B4-BE49-F238E27FC236}">
                <a16:creationId xmlns:a16="http://schemas.microsoft.com/office/drawing/2014/main" id="{0A80CED4-360B-440E-A269-0C16F502789E}"/>
              </a:ext>
            </a:extLst>
          </p:cNvPr>
          <p:cNvGrpSpPr/>
          <p:nvPr/>
        </p:nvGrpSpPr>
        <p:grpSpPr>
          <a:xfrm>
            <a:off x="6707674" y="3274698"/>
            <a:ext cx="2882167" cy="574448"/>
            <a:chOff x="5523644" y="2985838"/>
            <a:chExt cx="2882167" cy="574448"/>
          </a:xfrm>
        </p:grpSpPr>
        <p:grpSp>
          <p:nvGrpSpPr>
            <p:cNvPr id="19" name="Groep 18">
              <a:extLst>
                <a:ext uri="{FF2B5EF4-FFF2-40B4-BE49-F238E27FC236}">
                  <a16:creationId xmlns:a16="http://schemas.microsoft.com/office/drawing/2014/main" id="{0A4DB9A9-89FF-43A6-A23C-ADA6D9FD8679}"/>
                </a:ext>
              </a:extLst>
            </p:cNvPr>
            <p:cNvGrpSpPr/>
            <p:nvPr/>
          </p:nvGrpSpPr>
          <p:grpSpPr>
            <a:xfrm>
              <a:off x="5523644" y="2985838"/>
              <a:ext cx="1795121" cy="574448"/>
              <a:chOff x="4983038" y="4600914"/>
              <a:chExt cx="1795121" cy="574448"/>
            </a:xfrm>
          </p:grpSpPr>
          <p:grpSp>
            <p:nvGrpSpPr>
              <p:cNvPr id="22" name="Groep 21">
                <a:extLst>
                  <a:ext uri="{FF2B5EF4-FFF2-40B4-BE49-F238E27FC236}">
                    <a16:creationId xmlns:a16="http://schemas.microsoft.com/office/drawing/2014/main" id="{82DD2F9C-A9BB-4069-BAEA-75C9F9C4F033}"/>
                  </a:ext>
                </a:extLst>
              </p:cNvPr>
              <p:cNvGrpSpPr/>
              <p:nvPr/>
            </p:nvGrpSpPr>
            <p:grpSpPr>
              <a:xfrm>
                <a:off x="4983038" y="4797425"/>
                <a:ext cx="1795121" cy="377937"/>
                <a:chOff x="4500967" y="1738881"/>
                <a:chExt cx="1795121" cy="377937"/>
              </a:xfrm>
            </p:grpSpPr>
            <p:sp>
              <p:nvSpPr>
                <p:cNvPr id="25" name="Rechthoek 24">
                  <a:extLst>
                    <a:ext uri="{FF2B5EF4-FFF2-40B4-BE49-F238E27FC236}">
                      <a16:creationId xmlns:a16="http://schemas.microsoft.com/office/drawing/2014/main" id="{7371FBE6-C454-41F4-B8F5-1063D9E96929}"/>
                    </a:ext>
                  </a:extLst>
                </p:cNvPr>
                <p:cNvSpPr/>
                <p:nvPr/>
              </p:nvSpPr>
              <p:spPr>
                <a:xfrm>
                  <a:off x="4500967" y="1747486"/>
                  <a:ext cx="1050288" cy="369332"/>
                </a:xfrm>
                <a:prstGeom prst="rect">
                  <a:avLst/>
                </a:prstGeom>
              </p:spPr>
              <p:txBody>
                <a:bodyPr wrap="none">
                  <a:spAutoFit/>
                </a:bodyPr>
                <a:lstStyle/>
                <a:p>
                  <a:pPr algn="ctr"/>
                  <a:r>
                    <a:rPr lang="en-GB" dirty="0">
                      <a:solidFill>
                        <a:srgbClr val="000000"/>
                      </a:solidFill>
                      <a:ea typeface="Times New Roman" panose="02020603050405020304" pitchFamily="18" charset="0"/>
                    </a:rPr>
                    <a:t>Dismissal</a:t>
                  </a:r>
                </a:p>
              </p:txBody>
            </p:sp>
            <p:sp>
              <p:nvSpPr>
                <p:cNvPr id="26" name="Rechthoek 25">
                  <a:extLst>
                    <a:ext uri="{FF2B5EF4-FFF2-40B4-BE49-F238E27FC236}">
                      <a16:creationId xmlns:a16="http://schemas.microsoft.com/office/drawing/2014/main" id="{6D9E6FCB-D753-4E9E-AE45-4FE949E5779E}"/>
                    </a:ext>
                  </a:extLst>
                </p:cNvPr>
                <p:cNvSpPr/>
                <p:nvPr/>
              </p:nvSpPr>
              <p:spPr>
                <a:xfrm>
                  <a:off x="5753953" y="1738881"/>
                  <a:ext cx="542135" cy="369332"/>
                </a:xfrm>
                <a:prstGeom prst="rect">
                  <a:avLst/>
                </a:prstGeom>
              </p:spPr>
              <p:txBody>
                <a:bodyPr wrap="none">
                  <a:spAutoFit/>
                </a:bodyPr>
                <a:lstStyle/>
                <a:p>
                  <a:pPr algn="ctr"/>
                  <a:r>
                    <a:rPr lang="en-GB" dirty="0">
                      <a:solidFill>
                        <a:srgbClr val="000000"/>
                      </a:solidFill>
                      <a:ea typeface="Times New Roman" panose="02020603050405020304" pitchFamily="18" charset="0"/>
                    </a:rPr>
                    <a:t>Suit</a:t>
                  </a:r>
                </a:p>
              </p:txBody>
            </p:sp>
          </p:grpSp>
          <p:cxnSp>
            <p:nvCxnSpPr>
              <p:cNvPr id="23" name="Verbindingslijn: gebogen 22">
                <a:extLst>
                  <a:ext uri="{FF2B5EF4-FFF2-40B4-BE49-F238E27FC236}">
                    <a16:creationId xmlns:a16="http://schemas.microsoft.com/office/drawing/2014/main" id="{3DBC948D-2DCA-47BE-B82D-9B23F2AC6257}"/>
                  </a:ext>
                </a:extLst>
              </p:cNvPr>
              <p:cNvCxnSpPr>
                <a:cxnSpLocks/>
                <a:endCxn id="25" idx="0"/>
              </p:cNvCxnSpPr>
              <p:nvPr/>
            </p:nvCxnSpPr>
            <p:spPr>
              <a:xfrm rot="10800000" flipV="1">
                <a:off x="5508182" y="4600914"/>
                <a:ext cx="503696" cy="205116"/>
              </a:xfrm>
              <a:prstGeom prst="bentConnector2">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Verbindingslijn: gebogen 23">
                <a:extLst>
                  <a:ext uri="{FF2B5EF4-FFF2-40B4-BE49-F238E27FC236}">
                    <a16:creationId xmlns:a16="http://schemas.microsoft.com/office/drawing/2014/main" id="{5FED5AFC-CF7D-4077-9679-D43C98FBA051}"/>
                  </a:ext>
                </a:extLst>
              </p:cNvPr>
              <p:cNvCxnSpPr>
                <a:cxnSpLocks/>
                <a:endCxn id="26" idx="0"/>
              </p:cNvCxnSpPr>
              <p:nvPr/>
            </p:nvCxnSpPr>
            <p:spPr>
              <a:xfrm>
                <a:off x="6011862" y="4600915"/>
                <a:ext cx="495230" cy="196510"/>
              </a:xfrm>
              <a:prstGeom prst="bentConnector2">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20" name="Verbindingslijn: gebogen 19">
              <a:extLst>
                <a:ext uri="{FF2B5EF4-FFF2-40B4-BE49-F238E27FC236}">
                  <a16:creationId xmlns:a16="http://schemas.microsoft.com/office/drawing/2014/main" id="{D5F5A35D-EEAB-4434-8FFA-C81FF779F079}"/>
                </a:ext>
              </a:extLst>
            </p:cNvPr>
            <p:cNvCxnSpPr>
              <a:cxnSpLocks/>
            </p:cNvCxnSpPr>
            <p:nvPr/>
          </p:nvCxnSpPr>
          <p:spPr>
            <a:xfrm>
              <a:off x="7046254" y="2985838"/>
              <a:ext cx="880447" cy="206648"/>
            </a:xfrm>
            <a:prstGeom prst="bentConnector2">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C0C93890-9F67-4C48-93D3-DCE5B527FDE0}"/>
                </a:ext>
              </a:extLst>
            </p:cNvPr>
            <p:cNvSpPr/>
            <p:nvPr/>
          </p:nvSpPr>
          <p:spPr>
            <a:xfrm>
              <a:off x="7467413" y="3188922"/>
              <a:ext cx="938398" cy="369332"/>
            </a:xfrm>
            <a:prstGeom prst="rect">
              <a:avLst/>
            </a:prstGeom>
          </p:spPr>
          <p:txBody>
            <a:bodyPr wrap="none">
              <a:spAutoFit/>
            </a:bodyPr>
            <a:lstStyle/>
            <a:p>
              <a:pPr algn="ctr"/>
              <a:r>
                <a:rPr lang="en-GB" dirty="0">
                  <a:solidFill>
                    <a:srgbClr val="000000"/>
                  </a:solidFill>
                  <a:ea typeface="Times New Roman" panose="02020603050405020304" pitchFamily="18" charset="0"/>
                </a:rPr>
                <a:t>Transfer</a:t>
              </a:r>
            </a:p>
          </p:txBody>
        </p:sp>
      </p:grpSp>
      <p:grpSp>
        <p:nvGrpSpPr>
          <p:cNvPr id="27" name="Groep 26">
            <a:extLst>
              <a:ext uri="{FF2B5EF4-FFF2-40B4-BE49-F238E27FC236}">
                <a16:creationId xmlns:a16="http://schemas.microsoft.com/office/drawing/2014/main" id="{D6BC09A5-65B0-44AC-87AA-1DED69FE17EB}"/>
              </a:ext>
            </a:extLst>
          </p:cNvPr>
          <p:cNvGrpSpPr/>
          <p:nvPr/>
        </p:nvGrpSpPr>
        <p:grpSpPr>
          <a:xfrm>
            <a:off x="6930432" y="3840540"/>
            <a:ext cx="2658866" cy="1095354"/>
            <a:chOff x="5746402" y="3551681"/>
            <a:chExt cx="2658866" cy="1095354"/>
          </a:xfrm>
        </p:grpSpPr>
        <p:sp>
          <p:nvSpPr>
            <p:cNvPr id="28" name="Rechthoek 27">
              <a:extLst>
                <a:ext uri="{FF2B5EF4-FFF2-40B4-BE49-F238E27FC236}">
                  <a16:creationId xmlns:a16="http://schemas.microsoft.com/office/drawing/2014/main" id="{DFFBC1A6-E5F9-40BF-AE04-067919A59FBA}"/>
                </a:ext>
              </a:extLst>
            </p:cNvPr>
            <p:cNvSpPr/>
            <p:nvPr/>
          </p:nvSpPr>
          <p:spPr>
            <a:xfrm>
              <a:off x="5746402" y="4000704"/>
              <a:ext cx="1152880" cy="646331"/>
            </a:xfrm>
            <a:prstGeom prst="rect">
              <a:avLst/>
            </a:prstGeom>
          </p:spPr>
          <p:txBody>
            <a:bodyPr wrap="none">
              <a:spAutoFit/>
            </a:bodyPr>
            <a:lstStyle/>
            <a:p>
              <a:pPr algn="ctr"/>
              <a:r>
                <a:rPr lang="en-GB" dirty="0">
                  <a:solidFill>
                    <a:srgbClr val="000000"/>
                  </a:solidFill>
                  <a:ea typeface="Times New Roman" panose="02020603050405020304" pitchFamily="18" charset="0"/>
                </a:rPr>
                <a:t>Non penal</a:t>
              </a:r>
            </a:p>
            <a:p>
              <a:pPr algn="ctr"/>
              <a:r>
                <a:rPr lang="en-GB" dirty="0">
                  <a:solidFill>
                    <a:srgbClr val="000000"/>
                  </a:solidFill>
                  <a:ea typeface="Times New Roman" panose="02020603050405020304" pitchFamily="18" charset="0"/>
                </a:rPr>
                <a:t>case</a:t>
              </a:r>
            </a:p>
          </p:txBody>
        </p:sp>
        <p:sp>
          <p:nvSpPr>
            <p:cNvPr id="29" name="Rechthoek 28">
              <a:extLst>
                <a:ext uri="{FF2B5EF4-FFF2-40B4-BE49-F238E27FC236}">
                  <a16:creationId xmlns:a16="http://schemas.microsoft.com/office/drawing/2014/main" id="{6E93CF67-F772-4FDF-A10A-757C6CACB7BF}"/>
                </a:ext>
              </a:extLst>
            </p:cNvPr>
            <p:cNvSpPr/>
            <p:nvPr/>
          </p:nvSpPr>
          <p:spPr>
            <a:xfrm>
              <a:off x="7200295" y="3971736"/>
              <a:ext cx="1204973" cy="369332"/>
            </a:xfrm>
            <a:prstGeom prst="rect">
              <a:avLst/>
            </a:prstGeom>
          </p:spPr>
          <p:txBody>
            <a:bodyPr wrap="square">
              <a:spAutoFit/>
            </a:bodyPr>
            <a:lstStyle/>
            <a:p>
              <a:pPr algn="ctr"/>
              <a:r>
                <a:rPr lang="en-GB" dirty="0">
                  <a:solidFill>
                    <a:srgbClr val="000000"/>
                  </a:solidFill>
                  <a:ea typeface="Times New Roman" panose="02020603050405020304" pitchFamily="18" charset="0"/>
                </a:rPr>
                <a:t>Penal case</a:t>
              </a:r>
            </a:p>
          </p:txBody>
        </p:sp>
        <p:cxnSp>
          <p:nvCxnSpPr>
            <p:cNvPr id="30" name="Verbindingslijn: gebogen 29">
              <a:extLst>
                <a:ext uri="{FF2B5EF4-FFF2-40B4-BE49-F238E27FC236}">
                  <a16:creationId xmlns:a16="http://schemas.microsoft.com/office/drawing/2014/main" id="{CE655B4D-A648-486B-9D74-FAA788C7C932}"/>
                </a:ext>
              </a:extLst>
            </p:cNvPr>
            <p:cNvCxnSpPr>
              <a:cxnSpLocks/>
              <a:stCxn id="26" idx="2"/>
              <a:endCxn id="29" idx="0"/>
            </p:cNvCxnSpPr>
            <p:nvPr/>
          </p:nvCxnSpPr>
          <p:spPr>
            <a:xfrm rot="16200000" flipH="1">
              <a:off x="7215213" y="3384167"/>
              <a:ext cx="420054" cy="755084"/>
            </a:xfrm>
            <a:prstGeom prst="bentConnector3">
              <a:avLst>
                <a:gd name="adj1" fmla="val 54107"/>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1" name="Verbindingslijn: gebogen 30">
              <a:extLst>
                <a:ext uri="{FF2B5EF4-FFF2-40B4-BE49-F238E27FC236}">
                  <a16:creationId xmlns:a16="http://schemas.microsoft.com/office/drawing/2014/main" id="{0BAD975C-3946-49F0-B1A3-358E67FC140B}"/>
                </a:ext>
              </a:extLst>
            </p:cNvPr>
            <p:cNvCxnSpPr>
              <a:cxnSpLocks/>
            </p:cNvCxnSpPr>
            <p:nvPr/>
          </p:nvCxnSpPr>
          <p:spPr>
            <a:xfrm rot="5400000">
              <a:off x="6460759" y="3413765"/>
              <a:ext cx="449023" cy="724856"/>
            </a:xfrm>
            <a:prstGeom prst="bentConnector3">
              <a:avLst>
                <a:gd name="adj1" fmla="val 50000"/>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32" name="Groep 31">
            <a:extLst>
              <a:ext uri="{FF2B5EF4-FFF2-40B4-BE49-F238E27FC236}">
                <a16:creationId xmlns:a16="http://schemas.microsoft.com/office/drawing/2014/main" id="{34C5668D-3483-49C4-B31B-FDCF28311FA5}"/>
              </a:ext>
            </a:extLst>
          </p:cNvPr>
          <p:cNvGrpSpPr/>
          <p:nvPr/>
        </p:nvGrpSpPr>
        <p:grpSpPr>
          <a:xfrm>
            <a:off x="6550272" y="5070344"/>
            <a:ext cx="2058998" cy="1598513"/>
            <a:chOff x="5366242" y="4979536"/>
            <a:chExt cx="2058998" cy="1598513"/>
          </a:xfrm>
        </p:grpSpPr>
        <p:sp>
          <p:nvSpPr>
            <p:cNvPr id="33" name="Rechthoek 32">
              <a:extLst>
                <a:ext uri="{FF2B5EF4-FFF2-40B4-BE49-F238E27FC236}">
                  <a16:creationId xmlns:a16="http://schemas.microsoft.com/office/drawing/2014/main" id="{911959DA-B799-4336-808E-CEE9E1DE02E8}"/>
                </a:ext>
              </a:extLst>
            </p:cNvPr>
            <p:cNvSpPr/>
            <p:nvPr/>
          </p:nvSpPr>
          <p:spPr>
            <a:xfrm>
              <a:off x="6287702" y="5259540"/>
              <a:ext cx="977855" cy="461665"/>
            </a:xfrm>
            <a:prstGeom prst="rect">
              <a:avLst/>
            </a:prstGeom>
          </p:spPr>
          <p:txBody>
            <a:bodyPr wrap="square">
              <a:spAutoFit/>
            </a:bodyPr>
            <a:lstStyle/>
            <a:p>
              <a:pPr algn="ctr"/>
              <a:r>
                <a:rPr lang="en-GB" sz="1200" dirty="0">
                  <a:solidFill>
                    <a:srgbClr val="000000"/>
                  </a:solidFill>
                  <a:ea typeface="Times New Roman" panose="02020603050405020304" pitchFamily="18" charset="0"/>
                </a:rPr>
                <a:t>Disciplinary</a:t>
              </a:r>
            </a:p>
            <a:p>
              <a:pPr algn="ctr"/>
              <a:r>
                <a:rPr lang="en-GB" sz="1200" dirty="0">
                  <a:solidFill>
                    <a:srgbClr val="000000"/>
                  </a:solidFill>
                  <a:ea typeface="Times New Roman" panose="02020603050405020304" pitchFamily="18" charset="0"/>
                </a:rPr>
                <a:t>case</a:t>
              </a:r>
            </a:p>
          </p:txBody>
        </p:sp>
        <p:sp>
          <p:nvSpPr>
            <p:cNvPr id="34" name="Rechthoek 33">
              <a:extLst>
                <a:ext uri="{FF2B5EF4-FFF2-40B4-BE49-F238E27FC236}">
                  <a16:creationId xmlns:a16="http://schemas.microsoft.com/office/drawing/2014/main" id="{C982D72F-600D-49CA-8360-8B1CD943A08B}"/>
                </a:ext>
              </a:extLst>
            </p:cNvPr>
            <p:cNvSpPr/>
            <p:nvPr/>
          </p:nvSpPr>
          <p:spPr>
            <a:xfrm>
              <a:off x="5366242" y="5259539"/>
              <a:ext cx="977855" cy="461665"/>
            </a:xfrm>
            <a:prstGeom prst="rect">
              <a:avLst/>
            </a:prstGeom>
          </p:spPr>
          <p:txBody>
            <a:bodyPr wrap="square">
              <a:spAutoFit/>
            </a:bodyPr>
            <a:lstStyle/>
            <a:p>
              <a:pPr algn="ctr"/>
              <a:r>
                <a:rPr lang="en-GB" sz="1200" dirty="0">
                  <a:solidFill>
                    <a:srgbClr val="000000"/>
                  </a:solidFill>
                  <a:ea typeface="Times New Roman" panose="02020603050405020304" pitchFamily="18" charset="0"/>
                </a:rPr>
                <a:t>Non </a:t>
              </a:r>
              <a:r>
                <a:rPr lang="en-GB" sz="1200" dirty="0" err="1">
                  <a:solidFill>
                    <a:srgbClr val="000000"/>
                  </a:solidFill>
                  <a:ea typeface="Times New Roman" panose="02020603050405020304" pitchFamily="18" charset="0"/>
                </a:rPr>
                <a:t>discipli</a:t>
              </a:r>
              <a:r>
                <a:rPr lang="en-GB" sz="1200" dirty="0">
                  <a:solidFill>
                    <a:srgbClr val="000000"/>
                  </a:solidFill>
                  <a:ea typeface="Times New Roman" panose="02020603050405020304" pitchFamily="18" charset="0"/>
                </a:rPr>
                <a:t>-</a:t>
              </a:r>
            </a:p>
            <a:p>
              <a:pPr algn="ctr"/>
              <a:r>
                <a:rPr lang="en-GB" sz="1200" dirty="0">
                  <a:solidFill>
                    <a:srgbClr val="000000"/>
                  </a:solidFill>
                  <a:ea typeface="Times New Roman" panose="02020603050405020304" pitchFamily="18" charset="0"/>
                </a:rPr>
                <a:t>nary case</a:t>
              </a:r>
            </a:p>
          </p:txBody>
        </p:sp>
        <p:cxnSp>
          <p:nvCxnSpPr>
            <p:cNvPr id="35" name="Verbindingslijn: gebogen 34">
              <a:extLst>
                <a:ext uri="{FF2B5EF4-FFF2-40B4-BE49-F238E27FC236}">
                  <a16:creationId xmlns:a16="http://schemas.microsoft.com/office/drawing/2014/main" id="{FAC7B3AA-6BEA-4242-B5B9-A17199663631}"/>
                </a:ext>
              </a:extLst>
            </p:cNvPr>
            <p:cNvCxnSpPr>
              <a:cxnSpLocks/>
              <a:stCxn id="28" idx="2"/>
              <a:endCxn id="34" idx="0"/>
            </p:cNvCxnSpPr>
            <p:nvPr/>
          </p:nvCxnSpPr>
          <p:spPr>
            <a:xfrm rot="5400000">
              <a:off x="5949005" y="4885702"/>
              <a:ext cx="280002" cy="467672"/>
            </a:xfrm>
            <a:prstGeom prst="bentConnector3">
              <a:avLst>
                <a:gd name="adj1" fmla="val 50000"/>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6" name="Verbindingslijn: gebogen 35">
              <a:extLst>
                <a:ext uri="{FF2B5EF4-FFF2-40B4-BE49-F238E27FC236}">
                  <a16:creationId xmlns:a16="http://schemas.microsoft.com/office/drawing/2014/main" id="{F5D476E4-B4C1-47FF-85F1-A4B5F6B3E8FA}"/>
                </a:ext>
              </a:extLst>
            </p:cNvPr>
            <p:cNvCxnSpPr>
              <a:cxnSpLocks/>
              <a:stCxn id="28" idx="2"/>
              <a:endCxn id="33" idx="0"/>
            </p:cNvCxnSpPr>
            <p:nvPr/>
          </p:nvCxnSpPr>
          <p:spPr>
            <a:xfrm rot="16200000" flipH="1">
              <a:off x="6409735" y="4892644"/>
              <a:ext cx="280003" cy="453788"/>
            </a:xfrm>
            <a:prstGeom prst="bentConnector3">
              <a:avLst>
                <a:gd name="adj1" fmla="val 50000"/>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7" name="Rechthoek 36">
              <a:extLst>
                <a:ext uri="{FF2B5EF4-FFF2-40B4-BE49-F238E27FC236}">
                  <a16:creationId xmlns:a16="http://schemas.microsoft.com/office/drawing/2014/main" id="{54ABC854-6508-4BDD-A71C-0A5E8D1535AA}"/>
                </a:ext>
              </a:extLst>
            </p:cNvPr>
            <p:cNvSpPr/>
            <p:nvPr/>
          </p:nvSpPr>
          <p:spPr>
            <a:xfrm>
              <a:off x="6128553" y="5931718"/>
              <a:ext cx="1296687" cy="646331"/>
            </a:xfrm>
            <a:prstGeom prst="rect">
              <a:avLst/>
            </a:prstGeom>
          </p:spPr>
          <p:txBody>
            <a:bodyPr wrap="square">
              <a:spAutoFit/>
            </a:bodyPr>
            <a:lstStyle/>
            <a:p>
              <a:pPr algn="ctr"/>
              <a:r>
                <a:rPr lang="en-GB" dirty="0">
                  <a:solidFill>
                    <a:srgbClr val="000000"/>
                  </a:solidFill>
                  <a:ea typeface="Times New Roman" panose="02020603050405020304" pitchFamily="18" charset="0"/>
                </a:rPr>
                <a:t>Competent Authority</a:t>
              </a:r>
            </a:p>
          </p:txBody>
        </p:sp>
        <p:cxnSp>
          <p:nvCxnSpPr>
            <p:cNvPr id="38" name="Verbindingslijn: gebogen 37">
              <a:extLst>
                <a:ext uri="{FF2B5EF4-FFF2-40B4-BE49-F238E27FC236}">
                  <a16:creationId xmlns:a16="http://schemas.microsoft.com/office/drawing/2014/main" id="{C9377D35-432C-41C0-9491-2753020614C7}"/>
                </a:ext>
              </a:extLst>
            </p:cNvPr>
            <p:cNvCxnSpPr>
              <a:cxnSpLocks/>
              <a:stCxn id="33" idx="2"/>
              <a:endCxn id="37" idx="0"/>
            </p:cNvCxnSpPr>
            <p:nvPr/>
          </p:nvCxnSpPr>
          <p:spPr>
            <a:xfrm rot="16200000" flipH="1">
              <a:off x="6671507" y="5826327"/>
              <a:ext cx="210513" cy="267"/>
            </a:xfrm>
            <a:prstGeom prst="bentConnector3">
              <a:avLst>
                <a:gd name="adj1" fmla="val 50000"/>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39" name="Groep 38">
            <a:extLst>
              <a:ext uri="{FF2B5EF4-FFF2-40B4-BE49-F238E27FC236}">
                <a16:creationId xmlns:a16="http://schemas.microsoft.com/office/drawing/2014/main" id="{E86BF665-4DD0-42D7-B16C-4BF30D84CFD6}"/>
              </a:ext>
            </a:extLst>
          </p:cNvPr>
          <p:cNvGrpSpPr/>
          <p:nvPr/>
        </p:nvGrpSpPr>
        <p:grpSpPr>
          <a:xfrm>
            <a:off x="7088553" y="1958310"/>
            <a:ext cx="2230804" cy="1027527"/>
            <a:chOff x="5904523" y="1958311"/>
            <a:chExt cx="2230804" cy="1027527"/>
          </a:xfrm>
        </p:grpSpPr>
        <p:sp>
          <p:nvSpPr>
            <p:cNvPr id="40" name="Rechthoek 39">
              <a:extLst>
                <a:ext uri="{FF2B5EF4-FFF2-40B4-BE49-F238E27FC236}">
                  <a16:creationId xmlns:a16="http://schemas.microsoft.com/office/drawing/2014/main" id="{92D0110F-F8F8-414F-9DC7-200821D6CA75}"/>
                </a:ext>
              </a:extLst>
            </p:cNvPr>
            <p:cNvSpPr/>
            <p:nvPr/>
          </p:nvSpPr>
          <p:spPr>
            <a:xfrm>
              <a:off x="5904523" y="2616506"/>
              <a:ext cx="2230804" cy="369332"/>
            </a:xfrm>
            <a:prstGeom prst="rect">
              <a:avLst/>
            </a:prstGeom>
          </p:spPr>
          <p:txBody>
            <a:bodyPr wrap="none">
              <a:spAutoFit/>
            </a:bodyPr>
            <a:lstStyle/>
            <a:p>
              <a:r>
                <a:rPr lang="en-GB" dirty="0">
                  <a:solidFill>
                    <a:srgbClr val="000000"/>
                  </a:solidFill>
                  <a:ea typeface="Times New Roman" panose="02020603050405020304" pitchFamily="18" charset="0"/>
                </a:rPr>
                <a:t>Complaints of citizens</a:t>
              </a:r>
            </a:p>
          </p:txBody>
        </p:sp>
        <p:cxnSp>
          <p:nvCxnSpPr>
            <p:cNvPr id="41" name="Verbindingslijn: gebogen 40">
              <a:extLst>
                <a:ext uri="{FF2B5EF4-FFF2-40B4-BE49-F238E27FC236}">
                  <a16:creationId xmlns:a16="http://schemas.microsoft.com/office/drawing/2014/main" id="{B1B66FBF-E83B-4C28-B316-9C2E5AD4A780}"/>
                </a:ext>
              </a:extLst>
            </p:cNvPr>
            <p:cNvCxnSpPr>
              <a:cxnSpLocks/>
              <a:stCxn id="40" idx="0"/>
              <a:endCxn id="13" idx="3"/>
            </p:cNvCxnSpPr>
            <p:nvPr/>
          </p:nvCxnSpPr>
          <p:spPr>
            <a:xfrm rot="16200000" flipV="1">
              <a:off x="6467832" y="2064412"/>
              <a:ext cx="658195" cy="445993"/>
            </a:xfrm>
            <a:prstGeom prst="bentConnector2">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42" name="Groep 41">
            <a:extLst>
              <a:ext uri="{FF2B5EF4-FFF2-40B4-BE49-F238E27FC236}">
                <a16:creationId xmlns:a16="http://schemas.microsoft.com/office/drawing/2014/main" id="{24D7C23A-0939-4174-BC59-A620D0ACF99A}"/>
              </a:ext>
            </a:extLst>
          </p:cNvPr>
          <p:cNvGrpSpPr/>
          <p:nvPr/>
        </p:nvGrpSpPr>
        <p:grpSpPr>
          <a:xfrm>
            <a:off x="8338467" y="4629929"/>
            <a:ext cx="1296687" cy="1981905"/>
            <a:chOff x="7154437" y="4584364"/>
            <a:chExt cx="1296687" cy="1981905"/>
          </a:xfrm>
        </p:grpSpPr>
        <p:sp>
          <p:nvSpPr>
            <p:cNvPr id="43" name="Rechthoek 42">
              <a:extLst>
                <a:ext uri="{FF2B5EF4-FFF2-40B4-BE49-F238E27FC236}">
                  <a16:creationId xmlns:a16="http://schemas.microsoft.com/office/drawing/2014/main" id="{593BE065-2305-415C-88E4-8B80D8181D86}"/>
                </a:ext>
              </a:extLst>
            </p:cNvPr>
            <p:cNvSpPr/>
            <p:nvPr/>
          </p:nvSpPr>
          <p:spPr>
            <a:xfrm>
              <a:off x="7154437" y="4584364"/>
              <a:ext cx="1296687" cy="646331"/>
            </a:xfrm>
            <a:prstGeom prst="rect">
              <a:avLst/>
            </a:prstGeom>
          </p:spPr>
          <p:txBody>
            <a:bodyPr wrap="square">
              <a:spAutoFit/>
            </a:bodyPr>
            <a:lstStyle/>
            <a:p>
              <a:pPr algn="ctr"/>
              <a:r>
                <a:rPr lang="en-GB" dirty="0">
                  <a:solidFill>
                    <a:srgbClr val="000000"/>
                  </a:solidFill>
                  <a:ea typeface="Times New Roman" panose="02020603050405020304" pitchFamily="18" charset="0"/>
                </a:rPr>
                <a:t>Prosecutors office</a:t>
              </a:r>
            </a:p>
          </p:txBody>
        </p:sp>
        <p:cxnSp>
          <p:nvCxnSpPr>
            <p:cNvPr id="44" name="Verbindingslijn: gebogen 43">
              <a:extLst>
                <a:ext uri="{FF2B5EF4-FFF2-40B4-BE49-F238E27FC236}">
                  <a16:creationId xmlns:a16="http://schemas.microsoft.com/office/drawing/2014/main" id="{F2752C53-9836-46A5-81C8-EB0E995C680A}"/>
                </a:ext>
              </a:extLst>
            </p:cNvPr>
            <p:cNvCxnSpPr>
              <a:cxnSpLocks/>
              <a:stCxn id="43" idx="2"/>
            </p:cNvCxnSpPr>
            <p:nvPr/>
          </p:nvCxnSpPr>
          <p:spPr>
            <a:xfrm rot="5400000">
              <a:off x="7534906" y="5498570"/>
              <a:ext cx="535751" cy="1"/>
            </a:xfrm>
            <a:prstGeom prst="bentConnector3">
              <a:avLst>
                <a:gd name="adj1" fmla="val 50000"/>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45" name="Rechthoek 44">
              <a:extLst>
                <a:ext uri="{FF2B5EF4-FFF2-40B4-BE49-F238E27FC236}">
                  <a16:creationId xmlns:a16="http://schemas.microsoft.com/office/drawing/2014/main" id="{2926FEB2-B0FB-40FE-B4A0-DFAEB6703BE6}"/>
                </a:ext>
              </a:extLst>
            </p:cNvPr>
            <p:cNvSpPr/>
            <p:nvPr/>
          </p:nvSpPr>
          <p:spPr>
            <a:xfrm>
              <a:off x="7437773" y="5735272"/>
              <a:ext cx="977855" cy="830997"/>
            </a:xfrm>
            <a:prstGeom prst="rect">
              <a:avLst/>
            </a:prstGeom>
          </p:spPr>
          <p:txBody>
            <a:bodyPr wrap="square">
              <a:spAutoFit/>
            </a:bodyPr>
            <a:lstStyle/>
            <a:p>
              <a:pPr algn="ctr"/>
              <a:r>
                <a:rPr lang="en-GB" sz="1200" dirty="0">
                  <a:solidFill>
                    <a:srgbClr val="000000"/>
                  </a:solidFill>
                  <a:ea typeface="Times New Roman" panose="02020603050405020304" pitchFamily="18" charset="0"/>
                </a:rPr>
                <a:t>Investigating Service works under his oversight</a:t>
              </a:r>
            </a:p>
          </p:txBody>
        </p:sp>
      </p:grpSp>
      <p:grpSp>
        <p:nvGrpSpPr>
          <p:cNvPr id="46" name="Groep 45">
            <a:extLst>
              <a:ext uri="{FF2B5EF4-FFF2-40B4-BE49-F238E27FC236}">
                <a16:creationId xmlns:a16="http://schemas.microsoft.com/office/drawing/2014/main" id="{104B4ED1-75BF-4518-9706-FEDB52F93425}"/>
              </a:ext>
            </a:extLst>
          </p:cNvPr>
          <p:cNvGrpSpPr/>
          <p:nvPr/>
        </p:nvGrpSpPr>
        <p:grpSpPr>
          <a:xfrm>
            <a:off x="2891552" y="1958310"/>
            <a:ext cx="2508279" cy="3928654"/>
            <a:chOff x="1707522" y="1958311"/>
            <a:chExt cx="2508279" cy="3928654"/>
          </a:xfrm>
        </p:grpSpPr>
        <p:sp>
          <p:nvSpPr>
            <p:cNvPr id="47" name="Rechthoek 46">
              <a:extLst>
                <a:ext uri="{FF2B5EF4-FFF2-40B4-BE49-F238E27FC236}">
                  <a16:creationId xmlns:a16="http://schemas.microsoft.com/office/drawing/2014/main" id="{95C32E4A-8896-4868-B5DF-2843395465AC}"/>
                </a:ext>
              </a:extLst>
            </p:cNvPr>
            <p:cNvSpPr/>
            <p:nvPr/>
          </p:nvSpPr>
          <p:spPr>
            <a:xfrm>
              <a:off x="1710070" y="3833236"/>
              <a:ext cx="2505731" cy="923330"/>
            </a:xfrm>
            <a:prstGeom prst="rect">
              <a:avLst/>
            </a:prstGeom>
          </p:spPr>
          <p:txBody>
            <a:bodyPr wrap="square">
              <a:spAutoFit/>
            </a:bodyPr>
            <a:lstStyle/>
            <a:p>
              <a:pPr algn="ctr"/>
              <a:r>
                <a:rPr lang="en-GB" dirty="0">
                  <a:solidFill>
                    <a:srgbClr val="000000"/>
                  </a:solidFill>
                  <a:ea typeface="Times New Roman" panose="02020603050405020304" pitchFamily="18" charset="0"/>
                </a:rPr>
                <a:t>Demand of Parliament</a:t>
              </a:r>
            </a:p>
            <a:p>
              <a:pPr algn="ctr"/>
              <a:r>
                <a:rPr lang="en-GB" dirty="0">
                  <a:solidFill>
                    <a:srgbClr val="000000"/>
                  </a:solidFill>
                  <a:ea typeface="Times New Roman" panose="02020603050405020304" pitchFamily="18" charset="0"/>
                </a:rPr>
                <a:t>Demand of competent authority</a:t>
              </a:r>
            </a:p>
          </p:txBody>
        </p:sp>
        <p:cxnSp>
          <p:nvCxnSpPr>
            <p:cNvPr id="48" name="Verbindingslijn: gebogen 47">
              <a:extLst>
                <a:ext uri="{FF2B5EF4-FFF2-40B4-BE49-F238E27FC236}">
                  <a16:creationId xmlns:a16="http://schemas.microsoft.com/office/drawing/2014/main" id="{3CC55D1F-2FA7-407E-ACDD-E07E9D225921}"/>
                </a:ext>
              </a:extLst>
            </p:cNvPr>
            <p:cNvCxnSpPr>
              <a:cxnSpLocks/>
              <a:stCxn id="47" idx="1"/>
              <a:endCxn id="13" idx="1"/>
            </p:cNvCxnSpPr>
            <p:nvPr/>
          </p:nvCxnSpPr>
          <p:spPr>
            <a:xfrm rot="10800000" flipH="1">
              <a:off x="1710069" y="1958311"/>
              <a:ext cx="852103" cy="2336590"/>
            </a:xfrm>
            <a:prstGeom prst="bentConnector3">
              <a:avLst>
                <a:gd name="adj1" fmla="val -26828"/>
              </a:avLst>
            </a:prstGeom>
            <a:ln w="1270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Rechthoek 48">
              <a:extLst>
                <a:ext uri="{FF2B5EF4-FFF2-40B4-BE49-F238E27FC236}">
                  <a16:creationId xmlns:a16="http://schemas.microsoft.com/office/drawing/2014/main" id="{0C51E3E6-920A-4900-A462-40E6A2EDA7D1}"/>
                </a:ext>
              </a:extLst>
            </p:cNvPr>
            <p:cNvSpPr/>
            <p:nvPr/>
          </p:nvSpPr>
          <p:spPr>
            <a:xfrm>
              <a:off x="1707522" y="4717414"/>
              <a:ext cx="2488982" cy="1169551"/>
            </a:xfrm>
            <a:prstGeom prst="rect">
              <a:avLst/>
            </a:prstGeom>
          </p:spPr>
          <p:txBody>
            <a:bodyPr wrap="square">
              <a:spAutoFit/>
            </a:bodyPr>
            <a:lstStyle/>
            <a:p>
              <a:pPr algn="ctr"/>
              <a:r>
                <a:rPr lang="en-GB"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Auditing or thematic investigations, e.g. concerning stop and search techniques, confinement in police cells, interrogation methods, …</a:t>
              </a:r>
              <a:endParaRPr lang="nl-BE" sz="14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58615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68C733A-5A98-4456-8070-2A853B7CE257}"/>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4. Standing Police Monitoring Committee</a:t>
            </a:r>
          </a:p>
        </p:txBody>
      </p:sp>
      <p:sp>
        <p:nvSpPr>
          <p:cNvPr id="8" name="Tekstvak 7">
            <a:extLst>
              <a:ext uri="{FF2B5EF4-FFF2-40B4-BE49-F238E27FC236}">
                <a16:creationId xmlns:a16="http://schemas.microsoft.com/office/drawing/2014/main" id="{B9456ADA-A6D8-4C59-8D4F-5E26A0DDB5CC}"/>
              </a:ext>
            </a:extLst>
          </p:cNvPr>
          <p:cNvSpPr txBox="1"/>
          <p:nvPr/>
        </p:nvSpPr>
        <p:spPr>
          <a:xfrm>
            <a:off x="803271" y="1602345"/>
            <a:ext cx="11388725" cy="1200329"/>
          </a:xfrm>
          <a:prstGeom prst="rect">
            <a:avLst/>
          </a:prstGeom>
          <a:noFill/>
        </p:spPr>
        <p:txBody>
          <a:bodyPr wrap="square" rtlCol="0">
            <a:spAutoFit/>
          </a:bodyPr>
          <a:lstStyle/>
          <a:p>
            <a:r>
              <a:rPr lang="en-GB" b="1" dirty="0"/>
              <a:t>The Investigating Service</a:t>
            </a:r>
          </a:p>
          <a:p>
            <a:pPr marL="285750" indent="-285750">
              <a:buFont typeface="Arial" panose="020B0604020202020204" pitchFamily="34" charset="0"/>
              <a:buChar char="•"/>
            </a:pPr>
            <a:r>
              <a:rPr lang="en-GB" dirty="0"/>
              <a:t>Investigating service researches possible penal acts, committed by members of police services</a:t>
            </a:r>
          </a:p>
          <a:p>
            <a:pPr marL="285750" indent="-285750">
              <a:buFont typeface="Arial" panose="020B0604020202020204" pitchFamily="34" charset="0"/>
              <a:buChar char="•"/>
            </a:pPr>
            <a:r>
              <a:rPr lang="en-GB" dirty="0"/>
              <a:t>Under the supervision of the magistrate who is responsible for the investigation</a:t>
            </a:r>
          </a:p>
          <a:p>
            <a:pPr marL="285750" indent="-285750">
              <a:buFont typeface="Arial" panose="020B0604020202020204" pitchFamily="34" charset="0"/>
              <a:buChar char="•"/>
            </a:pPr>
            <a:r>
              <a:rPr lang="en-GB" dirty="0"/>
              <a:t>All the members have the competence of an officer of judicial police </a:t>
            </a:r>
          </a:p>
        </p:txBody>
      </p:sp>
      <p:sp>
        <p:nvSpPr>
          <p:cNvPr id="10" name="Tekstvak 9">
            <a:extLst>
              <a:ext uri="{FF2B5EF4-FFF2-40B4-BE49-F238E27FC236}">
                <a16:creationId xmlns:a16="http://schemas.microsoft.com/office/drawing/2014/main" id="{E5886064-7700-44CE-B9D9-10D585480E1A}"/>
              </a:ext>
            </a:extLst>
          </p:cNvPr>
          <p:cNvSpPr txBox="1"/>
          <p:nvPr/>
        </p:nvSpPr>
        <p:spPr>
          <a:xfrm>
            <a:off x="803275" y="2802674"/>
            <a:ext cx="11388725" cy="1754326"/>
          </a:xfrm>
          <a:prstGeom prst="rect">
            <a:avLst/>
          </a:prstGeom>
          <a:noFill/>
        </p:spPr>
        <p:txBody>
          <a:bodyPr wrap="square" rtlCol="0">
            <a:spAutoFit/>
          </a:bodyPr>
          <a:lstStyle/>
          <a:p>
            <a:r>
              <a:rPr lang="en-GB" b="1" dirty="0"/>
              <a:t>The Guidance Committee</a:t>
            </a:r>
          </a:p>
          <a:p>
            <a:pPr marL="285750" indent="-285750">
              <a:buFont typeface="Arial" panose="020B0604020202020204" pitchFamily="34" charset="0"/>
              <a:buChar char="•"/>
            </a:pPr>
            <a:r>
              <a:rPr lang="en-GB" dirty="0"/>
              <a:t>The Standing Police Monitoring Committee is accountable to a parliamentary guidance </a:t>
            </a:r>
          </a:p>
          <a:p>
            <a:pPr marL="285750" indent="-285750">
              <a:buFont typeface="Arial" panose="020B0604020202020204" pitchFamily="34" charset="0"/>
              <a:buChar char="•"/>
            </a:pPr>
            <a:r>
              <a:rPr lang="en-GB" dirty="0"/>
              <a:t>In 2014 a new regulation is accepted concerning the composition of the guidance committee. From now on every political fraction has at least one representative in the committee</a:t>
            </a:r>
          </a:p>
          <a:p>
            <a:pPr marL="285750" indent="-285750">
              <a:buFont typeface="Arial" panose="020B0604020202020204" pitchFamily="34" charset="0"/>
              <a:buChar char="•"/>
            </a:pPr>
            <a:r>
              <a:rPr lang="en-GB" dirty="0"/>
              <a:t>A real monitoring of the consequences given to the recommendations formulated by both Standing Committees does not exist</a:t>
            </a:r>
          </a:p>
        </p:txBody>
      </p:sp>
      <p:sp>
        <p:nvSpPr>
          <p:cNvPr id="14" name="Tekstvak 13">
            <a:extLst>
              <a:ext uri="{FF2B5EF4-FFF2-40B4-BE49-F238E27FC236}">
                <a16:creationId xmlns:a16="http://schemas.microsoft.com/office/drawing/2014/main" id="{76059379-BE5D-4CEC-B95D-EE72A3552898}"/>
              </a:ext>
            </a:extLst>
          </p:cNvPr>
          <p:cNvSpPr txBox="1"/>
          <p:nvPr/>
        </p:nvSpPr>
        <p:spPr>
          <a:xfrm>
            <a:off x="803275" y="4557000"/>
            <a:ext cx="11388731" cy="2031325"/>
          </a:xfrm>
          <a:prstGeom prst="rect">
            <a:avLst/>
          </a:prstGeom>
          <a:noFill/>
        </p:spPr>
        <p:txBody>
          <a:bodyPr wrap="square" rtlCol="0">
            <a:spAutoFit/>
          </a:bodyPr>
          <a:lstStyle/>
          <a:p>
            <a:r>
              <a:rPr lang="en-GB" b="1" dirty="0"/>
              <a:t>Evaluation</a:t>
            </a:r>
          </a:p>
          <a:p>
            <a:pPr marL="285750" indent="-285750">
              <a:buFont typeface="Arial" panose="020B0604020202020204" pitchFamily="34" charset="0"/>
              <a:buChar char="•"/>
            </a:pPr>
            <a:r>
              <a:rPr lang="en-GB" dirty="0"/>
              <a:t>Respondents from outside the guidance committee stress that Belgium is under severe scrutiny, compared to other European countries</a:t>
            </a:r>
          </a:p>
          <a:p>
            <a:pPr marL="285750" indent="-285750">
              <a:buFont typeface="Arial" panose="020B0604020202020204" pitchFamily="34" charset="0"/>
              <a:buChar char="•"/>
            </a:pPr>
            <a:r>
              <a:rPr lang="en-GB" dirty="0"/>
              <a:t>Administrative sanctions are treated by the mayor (in more severe case by the minister of Home Affairs), and judicial sanctions are treated by the magistrate</a:t>
            </a:r>
          </a:p>
          <a:p>
            <a:pPr marL="285750" indent="-285750">
              <a:buFont typeface="Arial" panose="020B0604020202020204" pitchFamily="34" charset="0"/>
              <a:buChar char="•"/>
            </a:pPr>
            <a:r>
              <a:rPr lang="en-GB" dirty="0"/>
              <a:t>Partially overlap with the functioning of the General Inspectorate; protocol between both institutions</a:t>
            </a:r>
          </a:p>
          <a:p>
            <a:pPr marL="285750" indent="-285750">
              <a:buFont typeface="Arial" panose="020B0604020202020204" pitchFamily="34" charset="0"/>
              <a:buChar char="•"/>
            </a:pPr>
            <a:r>
              <a:rPr lang="en-GB" dirty="0"/>
              <a:t>“</a:t>
            </a:r>
            <a:r>
              <a:rPr lang="en-GB" i="1" dirty="0"/>
              <a:t>Frequent sanctioning is absent. Certainly at the highest level</a:t>
            </a:r>
            <a:r>
              <a:rPr lang="en-GB" dirty="0"/>
              <a:t>” (Chief of local police zone)</a:t>
            </a:r>
            <a:endParaRPr lang="nl-BE" dirty="0"/>
          </a:p>
        </p:txBody>
      </p:sp>
    </p:spTree>
    <p:extLst>
      <p:ext uri="{BB962C8B-B14F-4D97-AF65-F5344CB8AC3E}">
        <p14:creationId xmlns:p14="http://schemas.microsoft.com/office/powerpoint/2010/main" val="2296911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099F624-814B-4428-B5ED-EEA47F0E3D87}"/>
              </a:ext>
            </a:extLst>
          </p:cNvPr>
          <p:cNvSpPr txBox="1"/>
          <p:nvPr/>
        </p:nvSpPr>
        <p:spPr>
          <a:xfrm>
            <a:off x="3381272" y="613369"/>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5. Conclusions</a:t>
            </a:r>
          </a:p>
        </p:txBody>
      </p:sp>
      <p:sp>
        <p:nvSpPr>
          <p:cNvPr id="11" name="Rechthoek 10">
            <a:extLst>
              <a:ext uri="{FF2B5EF4-FFF2-40B4-BE49-F238E27FC236}">
                <a16:creationId xmlns:a16="http://schemas.microsoft.com/office/drawing/2014/main" id="{6BF3D3A9-81C0-436A-9B94-604160BD5A17}"/>
              </a:ext>
            </a:extLst>
          </p:cNvPr>
          <p:cNvSpPr/>
          <p:nvPr/>
        </p:nvSpPr>
        <p:spPr>
          <a:xfrm>
            <a:off x="803275" y="1947651"/>
            <a:ext cx="11388725" cy="3799502"/>
          </a:xfrm>
          <a:prstGeom prst="rect">
            <a:avLst/>
          </a:prstGeom>
        </p:spPr>
        <p:txBody>
          <a:bodyPr wrap="square">
            <a:spAutoFit/>
          </a:bodyPr>
          <a:lstStyle/>
          <a:p>
            <a:pPr marL="285750" indent="-285750" algn="just">
              <a:lnSpc>
                <a:spcPct val="110000"/>
              </a:lnSpc>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Belgium has with certainty the most oversight bodies on police in Europe. </a:t>
            </a:r>
          </a:p>
          <a:p>
            <a:pPr marL="285750" indent="-285750" algn="just">
              <a:lnSpc>
                <a:spcPct val="110000"/>
              </a:lnSpc>
              <a:spcAft>
                <a:spcPts val="0"/>
              </a:spcAft>
              <a:buFont typeface="Arial" panose="020B0604020202020204" pitchFamily="34" charset="0"/>
              <a:buChar char="•"/>
            </a:pPr>
            <a:r>
              <a:rPr lang="en-GB" sz="2000" dirty="0">
                <a:solidFill>
                  <a:srgbClr val="000000"/>
                </a:solidFill>
                <a:ea typeface="Calibri" panose="020F0502020204030204" pitchFamily="34" charset="0"/>
                <a:cs typeface="Times New Roman" panose="02020603050405020304" pitchFamily="18" charset="0"/>
              </a:rPr>
              <a:t>T</a:t>
            </a:r>
            <a:r>
              <a:rPr lang="en-GB" sz="2000" dirty="0">
                <a:ea typeface="Calibri" panose="020F0502020204030204" pitchFamily="34" charset="0"/>
                <a:cs typeface="Times New Roman" panose="02020603050405020304" pitchFamily="18" charset="0"/>
              </a:rPr>
              <a:t>he most important form of parliamentary oversight on police in Belgium is the establishment of different successive parliamentary </a:t>
            </a:r>
            <a:r>
              <a:rPr lang="en-GB" sz="2000" i="1" dirty="0">
                <a:ea typeface="Calibri" panose="020F0502020204030204" pitchFamily="34" charset="0"/>
                <a:cs typeface="Times New Roman" panose="02020603050405020304" pitchFamily="18" charset="0"/>
              </a:rPr>
              <a:t>enquiry commissions</a:t>
            </a:r>
            <a:r>
              <a:rPr lang="en-GB" sz="2000" dirty="0">
                <a:ea typeface="Calibri" panose="020F0502020204030204" pitchFamily="34" charset="0"/>
                <a:cs typeface="Times New Roman" panose="02020603050405020304" pitchFamily="18" charset="0"/>
              </a:rPr>
              <a:t> on the subject of police. </a:t>
            </a:r>
          </a:p>
          <a:p>
            <a:pPr marL="285750" indent="-285750" algn="just">
              <a:lnSpc>
                <a:spcPct val="110000"/>
              </a:lnSpc>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This resulted in a complete new legal framework for the police, ultimately in the reform of the police system. </a:t>
            </a:r>
          </a:p>
          <a:p>
            <a:pPr marL="285750" indent="-285750" algn="just">
              <a:lnSpc>
                <a:spcPct val="110000"/>
              </a:lnSpc>
              <a:spcAft>
                <a:spcPts val="0"/>
              </a:spcAft>
              <a:buFont typeface="Arial" panose="020B0604020202020204" pitchFamily="34" charset="0"/>
              <a:buChar char="•"/>
            </a:pPr>
            <a:r>
              <a:rPr lang="en-GB" sz="2000" dirty="0"/>
              <a:t>Another important acquis is the fact that Parliament provided itself with a number of important oversight bodies, as the Standing Police Monitoring Committee and the Supervisory Body for Police Information Management. </a:t>
            </a:r>
          </a:p>
          <a:p>
            <a:pPr marL="285750" indent="-285750" algn="just">
              <a:lnSpc>
                <a:spcPct val="110000"/>
              </a:lnSpc>
              <a:spcAft>
                <a:spcPts val="0"/>
              </a:spcAft>
              <a:buFont typeface="Arial" panose="020B0604020202020204" pitchFamily="34" charset="0"/>
              <a:buChar char="•"/>
            </a:pPr>
            <a:r>
              <a:rPr lang="en-GB" sz="2000" dirty="0"/>
              <a:t>These parliamentary oversight bodies provides the Parliament reports and evaluations, which permit a permanent form of oversight, like  the parliamentary guidance committee on the Standing Police Monitoring Committee, which  functions as a regular parliamentary commission. </a:t>
            </a:r>
            <a:endParaRPr lang="nl-BE"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135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8381E43-F608-434B-97F4-142572B08C9B}"/>
              </a:ext>
            </a:extLst>
          </p:cNvPr>
          <p:cNvSpPr txBox="1"/>
          <p:nvPr/>
        </p:nvSpPr>
        <p:spPr>
          <a:xfrm>
            <a:off x="3381272" y="613369"/>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5. Conclusions</a:t>
            </a:r>
          </a:p>
        </p:txBody>
      </p:sp>
      <p:sp>
        <p:nvSpPr>
          <p:cNvPr id="10" name="Rechthoek 9">
            <a:extLst>
              <a:ext uri="{FF2B5EF4-FFF2-40B4-BE49-F238E27FC236}">
                <a16:creationId xmlns:a16="http://schemas.microsoft.com/office/drawing/2014/main" id="{78B2E287-1A3F-4FB7-A233-56BE170F9872}"/>
              </a:ext>
            </a:extLst>
          </p:cNvPr>
          <p:cNvSpPr/>
          <p:nvPr/>
        </p:nvSpPr>
        <p:spPr>
          <a:xfrm>
            <a:off x="803275" y="1997314"/>
            <a:ext cx="11388725" cy="4093428"/>
          </a:xfrm>
          <a:prstGeom prst="rect">
            <a:avLst/>
          </a:prstGeom>
        </p:spPr>
        <p:txBody>
          <a:bodyPr wrap="square">
            <a:spAutoFit/>
          </a:bodyPr>
          <a:lstStyle/>
          <a:p>
            <a:pPr marL="285750" indent="-285750">
              <a:buFont typeface="Arial" panose="020B0604020202020204" pitchFamily="34" charset="0"/>
              <a:buChar char="•"/>
            </a:pPr>
            <a:r>
              <a:rPr lang="en-GB" sz="2000" dirty="0"/>
              <a:t>Parliament has its own instruments for the development of a desired policy.</a:t>
            </a:r>
          </a:p>
          <a:p>
            <a:pPr marL="285750" indent="-285750">
              <a:buFont typeface="Arial" panose="020B0604020202020204" pitchFamily="34" charset="0"/>
              <a:buChar char="•"/>
            </a:pPr>
            <a:r>
              <a:rPr lang="en-GB" sz="2000" dirty="0"/>
              <a:t>Moreover, the fact that a parliamentary enquiry runs simultaneously with a judicial investigation seems to be no embarrassment for success. </a:t>
            </a:r>
          </a:p>
          <a:p>
            <a:pPr marL="285750" indent="-285750">
              <a:buFont typeface="Arial" panose="020B0604020202020204" pitchFamily="34" charset="0"/>
              <a:buChar char="•"/>
            </a:pPr>
            <a:r>
              <a:rPr lang="en-GB" sz="2000" dirty="0"/>
              <a:t>This form of parliamentary oversight cannot function without teamwork between Parliament and government. It is clear that the implementation of the recommendations of the parliamentary enquiry commission needs to be assumed by the government. </a:t>
            </a:r>
          </a:p>
          <a:p>
            <a:pPr marL="285750" indent="-285750">
              <a:buFont typeface="Arial" panose="020B0604020202020204" pitchFamily="34" charset="0"/>
              <a:buChar char="•"/>
            </a:pPr>
            <a:r>
              <a:rPr lang="en-GB" sz="2000" dirty="0"/>
              <a:t>Oversight implies :</a:t>
            </a:r>
          </a:p>
          <a:p>
            <a:pPr marL="742950" lvl="1" indent="-285750">
              <a:buFont typeface="Wingdings" panose="05000000000000000000" pitchFamily="2" charset="2"/>
              <a:buChar char="q"/>
            </a:pPr>
            <a:r>
              <a:rPr lang="en-GB" sz="2000" dirty="0"/>
              <a:t>gathering information, </a:t>
            </a:r>
          </a:p>
          <a:p>
            <a:pPr marL="742950" lvl="1" indent="-285750">
              <a:buFont typeface="Wingdings" panose="05000000000000000000" pitchFamily="2" charset="2"/>
              <a:buChar char="q"/>
            </a:pPr>
            <a:r>
              <a:rPr lang="en-GB" sz="2000" dirty="0"/>
              <a:t>evaluation and </a:t>
            </a:r>
          </a:p>
          <a:p>
            <a:pPr marL="742950" lvl="1" indent="-285750">
              <a:buFont typeface="Wingdings" panose="05000000000000000000" pitchFamily="2" charset="2"/>
              <a:buChar char="q"/>
            </a:pPr>
            <a:r>
              <a:rPr lang="en-GB" sz="2000" dirty="0"/>
              <a:t>intervention (sanctioning). </a:t>
            </a:r>
          </a:p>
          <a:p>
            <a:pPr lvl="1"/>
            <a:r>
              <a:rPr lang="en-GB" sz="2000" dirty="0"/>
              <a:t>All of the oversight bodies in Belgium, whether they belong to the legislative or executive power, perform the first two aspects mentioned. It is always to the competent administrative or judicial authorities to intervene at this level</a:t>
            </a:r>
            <a:endParaRPr lang="nl-BE" sz="2000" dirty="0"/>
          </a:p>
        </p:txBody>
      </p:sp>
    </p:spTree>
    <p:extLst>
      <p:ext uri="{BB962C8B-B14F-4D97-AF65-F5344CB8AC3E}">
        <p14:creationId xmlns:p14="http://schemas.microsoft.com/office/powerpoint/2010/main" val="14849192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500"/>
                                        <p:tgtEl>
                                          <p:spTgt spid="10">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fade">
                                      <p:cBhvr>
                                        <p:cTn id="34"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B365AB0F-4F78-4517-8508-BC3B947E6AB9}"/>
              </a:ext>
            </a:extLst>
          </p:cNvPr>
          <p:cNvSpPr txBox="1"/>
          <p:nvPr/>
        </p:nvSpPr>
        <p:spPr>
          <a:xfrm>
            <a:off x="3381272" y="613369"/>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5. Conclusions</a:t>
            </a:r>
          </a:p>
        </p:txBody>
      </p:sp>
      <p:sp>
        <p:nvSpPr>
          <p:cNvPr id="10" name="Rechthoek 9">
            <a:extLst>
              <a:ext uri="{FF2B5EF4-FFF2-40B4-BE49-F238E27FC236}">
                <a16:creationId xmlns:a16="http://schemas.microsoft.com/office/drawing/2014/main" id="{3AA90641-5DE8-4021-A097-271807B1142E}"/>
              </a:ext>
            </a:extLst>
          </p:cNvPr>
          <p:cNvSpPr/>
          <p:nvPr/>
        </p:nvSpPr>
        <p:spPr>
          <a:xfrm>
            <a:off x="803275" y="1948231"/>
            <a:ext cx="11388725" cy="4093428"/>
          </a:xfrm>
          <a:prstGeom prst="rect">
            <a:avLst/>
          </a:prstGeom>
        </p:spPr>
        <p:txBody>
          <a:bodyPr wrap="square">
            <a:spAutoFit/>
          </a:bodyPr>
          <a:lstStyle/>
          <a:p>
            <a:pPr marL="285750" indent="-285750">
              <a:buFont typeface="Arial" panose="020B0604020202020204" pitchFamily="34" charset="0"/>
              <a:buChar char="•"/>
            </a:pPr>
            <a:r>
              <a:rPr lang="en-GB" sz="2000" dirty="0"/>
              <a:t>As transparency is somehow missing, this is a hinderance for citizens, wondering  whom to address their questions to. This fragmentation of oversight bodies results even  in different databases (e.g. of complaints) of different bodies executing oversight. </a:t>
            </a:r>
          </a:p>
          <a:p>
            <a:pPr marL="285750" indent="-285750">
              <a:buFont typeface="Arial" panose="020B0604020202020204" pitchFamily="34" charset="0"/>
              <a:buChar char="•"/>
            </a:pPr>
            <a:r>
              <a:rPr lang="en-GB" sz="2000" dirty="0"/>
              <a:t>Also data on the ultimate decision taken in specific cases and files is dispersed in different databases.</a:t>
            </a:r>
          </a:p>
          <a:p>
            <a:endParaRPr lang="en-GB" sz="2000" dirty="0"/>
          </a:p>
          <a:p>
            <a:r>
              <a:rPr lang="en-GB" sz="2000" b="1" dirty="0"/>
              <a:t>“</a:t>
            </a:r>
            <a:r>
              <a:rPr lang="en-GB" sz="2000" b="1" i="1" dirty="0"/>
              <a:t>What are the strengths and what are the limitations of parliamentary oversight which are critical and what should we try to measure?</a:t>
            </a:r>
            <a:r>
              <a:rPr lang="en-GB" sz="2000" b="1" dirty="0"/>
              <a:t>”</a:t>
            </a:r>
          </a:p>
          <a:p>
            <a:endParaRPr lang="nl-BE" sz="2000" b="1" dirty="0"/>
          </a:p>
          <a:p>
            <a:pPr marL="285750" lvl="0" indent="-285750">
              <a:buFont typeface="Arial" panose="020B0604020202020204" pitchFamily="34" charset="0"/>
              <a:buChar char="•"/>
            </a:pPr>
            <a:r>
              <a:rPr lang="en-GB" sz="2000" dirty="0"/>
              <a:t>To monitor the recommendations of parliamentary enquiry commissions and their oversight bodies in terms of what has led to  law making and  practical implementations and (most essential) what not. </a:t>
            </a:r>
          </a:p>
          <a:p>
            <a:pPr marL="285750" lvl="0" indent="-285750">
              <a:buFont typeface="Arial" panose="020B0604020202020204" pitchFamily="34" charset="0"/>
              <a:buChar char="•"/>
            </a:pPr>
            <a:r>
              <a:rPr lang="en-GB" sz="2000" dirty="0"/>
              <a:t>In order to increase transparency for citizens, another scoreboard would be handy. Accessible flyer mentioning the different competences of each of the oversight bodies (federal, regional and local) dealing with police complaints would be handy. </a:t>
            </a:r>
            <a:endParaRPr lang="nl-BE" sz="2000" dirty="0"/>
          </a:p>
        </p:txBody>
      </p:sp>
    </p:spTree>
    <p:extLst>
      <p:ext uri="{BB962C8B-B14F-4D97-AF65-F5344CB8AC3E}">
        <p14:creationId xmlns:p14="http://schemas.microsoft.com/office/powerpoint/2010/main" val="446512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15173-A878-469C-9BBD-A1F28024B94C}"/>
              </a:ext>
            </a:extLst>
          </p:cNvPr>
          <p:cNvSpPr>
            <a:spLocks noGrp="1"/>
          </p:cNvSpPr>
          <p:nvPr>
            <p:ph type="title"/>
          </p:nvPr>
        </p:nvSpPr>
        <p:spPr/>
        <p:txBody>
          <a:bodyPr>
            <a:noAutofit/>
          </a:bodyPr>
          <a:lstStyle/>
          <a:p>
            <a:br>
              <a:rPr lang="tr-TR" sz="2400" b="1" dirty="0">
                <a:solidFill>
                  <a:schemeClr val="bg1">
                    <a:lumMod val="50000"/>
                  </a:schemeClr>
                </a:solidFill>
              </a:rPr>
            </a:br>
            <a:endParaRPr lang="tr-TR" sz="2400" b="1" dirty="0">
              <a:solidFill>
                <a:schemeClr val="bg1">
                  <a:lumMod val="50000"/>
                </a:schemeClr>
              </a:solidFill>
            </a:endParaRPr>
          </a:p>
        </p:txBody>
      </p:sp>
      <p:sp>
        <p:nvSpPr>
          <p:cNvPr id="7" name="CuadroTexto 6">
            <a:extLst>
              <a:ext uri="{FF2B5EF4-FFF2-40B4-BE49-F238E27FC236}">
                <a16:creationId xmlns:a16="http://schemas.microsoft.com/office/drawing/2014/main" id="{CA15DB45-5B73-2344-B692-A56B732FFBE7}"/>
              </a:ext>
            </a:extLst>
          </p:cNvPr>
          <p:cNvSpPr txBox="1"/>
          <p:nvPr/>
        </p:nvSpPr>
        <p:spPr>
          <a:xfrm>
            <a:off x="3240596" y="505521"/>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1. Introduction</a:t>
            </a:r>
          </a:p>
        </p:txBody>
      </p:sp>
      <p:pic>
        <p:nvPicPr>
          <p:cNvPr id="8" name="Afbeelding 44" descr="belgieblindekaart.gif">
            <a:extLst>
              <a:ext uri="{FF2B5EF4-FFF2-40B4-BE49-F238E27FC236}">
                <a16:creationId xmlns:a16="http://schemas.microsoft.com/office/drawing/2014/main" id="{E22961C4-DAC2-4B50-A178-BC7101CD844A}"/>
              </a:ext>
            </a:extLst>
          </p:cNvPr>
          <p:cNvPicPr>
            <a:picLocks noChangeAspect="1"/>
          </p:cNvPicPr>
          <p:nvPr/>
        </p:nvPicPr>
        <p:blipFill>
          <a:blip r:embed="rId3">
            <a:clrChange>
              <a:clrFrom>
                <a:srgbClr val="FFFFFF"/>
              </a:clrFrom>
              <a:clrTo>
                <a:srgbClr val="FFFFFF">
                  <a:alpha val="0"/>
                </a:srgbClr>
              </a:clrTo>
            </a:clrChange>
            <a:grayscl/>
            <a:biLevel thresh="50000"/>
          </a:blip>
          <a:srcRect/>
          <a:stretch>
            <a:fillRect/>
          </a:stretch>
        </p:blipFill>
        <p:spPr bwMode="auto">
          <a:xfrm>
            <a:off x="2663444" y="1361593"/>
            <a:ext cx="5544312" cy="4596479"/>
          </a:xfrm>
          <a:prstGeom prst="rect">
            <a:avLst/>
          </a:prstGeom>
          <a:solidFill>
            <a:schemeClr val="bg1"/>
          </a:solidFill>
          <a:ln w="9525">
            <a:noFill/>
            <a:miter lim="800000"/>
            <a:headEnd/>
            <a:tailEnd/>
          </a:ln>
        </p:spPr>
      </p:pic>
      <p:sp>
        <p:nvSpPr>
          <p:cNvPr id="9" name="Tekstvak 8">
            <a:extLst>
              <a:ext uri="{FF2B5EF4-FFF2-40B4-BE49-F238E27FC236}">
                <a16:creationId xmlns:a16="http://schemas.microsoft.com/office/drawing/2014/main" id="{8D1498D7-EDB3-4BE8-9B03-DDD9830CCC90}"/>
              </a:ext>
            </a:extLst>
          </p:cNvPr>
          <p:cNvSpPr txBox="1"/>
          <p:nvPr/>
        </p:nvSpPr>
        <p:spPr>
          <a:xfrm>
            <a:off x="2657282" y="5037943"/>
            <a:ext cx="2341603" cy="923330"/>
          </a:xfrm>
          <a:prstGeom prst="rect">
            <a:avLst/>
          </a:prstGeom>
          <a:noFill/>
        </p:spPr>
        <p:txBody>
          <a:bodyPr wrap="none" rtlCol="0">
            <a:spAutoFit/>
          </a:bodyPr>
          <a:lstStyle/>
          <a:p>
            <a:r>
              <a:rPr lang="nl-BE" dirty="0">
                <a:latin typeface="+mj-lt"/>
              </a:rPr>
              <a:t>1 Country,</a:t>
            </a:r>
          </a:p>
          <a:p>
            <a:r>
              <a:rPr lang="nl-BE" dirty="0">
                <a:latin typeface="+mj-lt"/>
              </a:rPr>
              <a:t>1 Federal </a:t>
            </a:r>
            <a:r>
              <a:rPr lang="nl-BE" dirty="0" err="1">
                <a:latin typeface="+mj-lt"/>
              </a:rPr>
              <a:t>Government</a:t>
            </a:r>
            <a:r>
              <a:rPr lang="nl-BE" dirty="0">
                <a:latin typeface="+mj-lt"/>
              </a:rPr>
              <a:t>,</a:t>
            </a:r>
          </a:p>
          <a:p>
            <a:r>
              <a:rPr lang="nl-BE" dirty="0">
                <a:latin typeface="+mj-lt"/>
              </a:rPr>
              <a:t>1 Federal </a:t>
            </a:r>
            <a:r>
              <a:rPr lang="nl-BE" dirty="0" err="1">
                <a:latin typeface="+mj-lt"/>
              </a:rPr>
              <a:t>Parliament</a:t>
            </a:r>
            <a:r>
              <a:rPr lang="nl-BE" dirty="0">
                <a:latin typeface="+mj-lt"/>
              </a:rPr>
              <a:t>.</a:t>
            </a:r>
          </a:p>
        </p:txBody>
      </p:sp>
      <p:sp>
        <p:nvSpPr>
          <p:cNvPr id="10" name="Tekstvak 9">
            <a:extLst>
              <a:ext uri="{FF2B5EF4-FFF2-40B4-BE49-F238E27FC236}">
                <a16:creationId xmlns:a16="http://schemas.microsoft.com/office/drawing/2014/main" id="{517B28D4-7C96-4915-9E5F-9BF565D6C9BF}"/>
              </a:ext>
            </a:extLst>
          </p:cNvPr>
          <p:cNvSpPr txBox="1"/>
          <p:nvPr/>
        </p:nvSpPr>
        <p:spPr>
          <a:xfrm>
            <a:off x="5220072" y="3130871"/>
            <a:ext cx="962123" cy="369332"/>
          </a:xfrm>
          <a:prstGeom prst="rect">
            <a:avLst/>
          </a:prstGeom>
          <a:noFill/>
        </p:spPr>
        <p:txBody>
          <a:bodyPr wrap="none" rtlCol="0">
            <a:spAutoFit/>
          </a:bodyPr>
          <a:lstStyle/>
          <a:p>
            <a:r>
              <a:rPr lang="nl-NL" b="1" dirty="0"/>
              <a:t>Belgium</a:t>
            </a:r>
            <a:endParaRPr lang="nl-BE" b="1" dirty="0"/>
          </a:p>
        </p:txBody>
      </p:sp>
    </p:spTree>
    <p:extLst>
      <p:ext uri="{BB962C8B-B14F-4D97-AF65-F5344CB8AC3E}">
        <p14:creationId xmlns:p14="http://schemas.microsoft.com/office/powerpoint/2010/main" val="195295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D81D2F9-EAF1-4936-BF50-F013D661071E}"/>
              </a:ext>
            </a:extLst>
          </p:cNvPr>
          <p:cNvSpPr txBox="1"/>
          <p:nvPr/>
        </p:nvSpPr>
        <p:spPr>
          <a:xfrm>
            <a:off x="3240596" y="505521"/>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1. Introduction</a:t>
            </a:r>
          </a:p>
        </p:txBody>
      </p:sp>
      <p:pic>
        <p:nvPicPr>
          <p:cNvPr id="10" name="Afbeelding 44" descr="belgieblindekaart.gif">
            <a:extLst>
              <a:ext uri="{FF2B5EF4-FFF2-40B4-BE49-F238E27FC236}">
                <a16:creationId xmlns:a16="http://schemas.microsoft.com/office/drawing/2014/main" id="{DB2210B5-E7DF-49E5-B4A6-3923BAC60A24}"/>
              </a:ext>
            </a:extLst>
          </p:cNvPr>
          <p:cNvPicPr>
            <a:picLocks noChangeAspect="1"/>
          </p:cNvPicPr>
          <p:nvPr/>
        </p:nvPicPr>
        <p:blipFill>
          <a:blip r:embed="rId4">
            <a:clrChange>
              <a:clrFrom>
                <a:srgbClr val="FFFFFF"/>
              </a:clrFrom>
              <a:clrTo>
                <a:srgbClr val="FFFFFF">
                  <a:alpha val="0"/>
                </a:srgbClr>
              </a:clrTo>
            </a:clrChange>
            <a:grayscl/>
            <a:biLevel thresh="50000"/>
          </a:blip>
          <a:srcRect/>
          <a:stretch>
            <a:fillRect/>
          </a:stretch>
        </p:blipFill>
        <p:spPr bwMode="auto">
          <a:xfrm>
            <a:off x="2663444" y="1361593"/>
            <a:ext cx="5544312" cy="4596479"/>
          </a:xfrm>
          <a:prstGeom prst="rect">
            <a:avLst/>
          </a:prstGeom>
          <a:noFill/>
          <a:ln w="9525">
            <a:noFill/>
            <a:miter lim="800000"/>
            <a:headEnd/>
            <a:tailEnd/>
          </a:ln>
        </p:spPr>
      </p:pic>
      <p:grpSp>
        <p:nvGrpSpPr>
          <p:cNvPr id="11" name="Groep 10">
            <a:extLst>
              <a:ext uri="{FF2B5EF4-FFF2-40B4-BE49-F238E27FC236}">
                <a16:creationId xmlns:a16="http://schemas.microsoft.com/office/drawing/2014/main" id="{A7C19378-5E90-4476-BD28-B22425515E65}"/>
              </a:ext>
            </a:extLst>
          </p:cNvPr>
          <p:cNvGrpSpPr/>
          <p:nvPr/>
        </p:nvGrpSpPr>
        <p:grpSpPr>
          <a:xfrm>
            <a:off x="3600000" y="2988000"/>
            <a:ext cx="4478192" cy="2848455"/>
            <a:chOff x="2756357" y="3578659"/>
            <a:chExt cx="4433853" cy="2848455"/>
          </a:xfrm>
        </p:grpSpPr>
        <p:sp>
          <p:nvSpPr>
            <p:cNvPr id="12" name="Vrije vorm 9">
              <a:extLst>
                <a:ext uri="{FF2B5EF4-FFF2-40B4-BE49-F238E27FC236}">
                  <a16:creationId xmlns:a16="http://schemas.microsoft.com/office/drawing/2014/main" id="{3C3A8BAA-99FF-4FDC-A36B-1BDD9C59E4AA}"/>
                </a:ext>
              </a:extLst>
            </p:cNvPr>
            <p:cNvSpPr/>
            <p:nvPr/>
          </p:nvSpPr>
          <p:spPr>
            <a:xfrm>
              <a:off x="2756357" y="3578659"/>
              <a:ext cx="4433853" cy="2848455"/>
            </a:xfrm>
            <a:custGeom>
              <a:avLst/>
              <a:gdLst>
                <a:gd name="connsiteX0" fmla="*/ 0 w 4433853"/>
                <a:gd name="connsiteY0" fmla="*/ 124990 h 2848455"/>
                <a:gd name="connsiteX1" fmla="*/ 19735 w 4433853"/>
                <a:gd name="connsiteY1" fmla="*/ 197353 h 2848455"/>
                <a:gd name="connsiteX2" fmla="*/ 46049 w 4433853"/>
                <a:gd name="connsiteY2" fmla="*/ 249980 h 2848455"/>
                <a:gd name="connsiteX3" fmla="*/ 124990 w 4433853"/>
                <a:gd name="connsiteY3" fmla="*/ 263137 h 2848455"/>
                <a:gd name="connsiteX4" fmla="*/ 144725 w 4433853"/>
                <a:gd name="connsiteY4" fmla="*/ 302607 h 2848455"/>
                <a:gd name="connsiteX5" fmla="*/ 124990 w 4433853"/>
                <a:gd name="connsiteY5" fmla="*/ 361813 h 2848455"/>
                <a:gd name="connsiteX6" fmla="*/ 124990 w 4433853"/>
                <a:gd name="connsiteY6" fmla="*/ 407862 h 2848455"/>
                <a:gd name="connsiteX7" fmla="*/ 157882 w 4433853"/>
                <a:gd name="connsiteY7" fmla="*/ 453911 h 2848455"/>
                <a:gd name="connsiteX8" fmla="*/ 164460 w 4433853"/>
                <a:gd name="connsiteY8" fmla="*/ 592058 h 2848455"/>
                <a:gd name="connsiteX9" fmla="*/ 177617 w 4433853"/>
                <a:gd name="connsiteY9" fmla="*/ 664420 h 2848455"/>
                <a:gd name="connsiteX10" fmla="*/ 269715 w 4433853"/>
                <a:gd name="connsiteY10" fmla="*/ 690734 h 2848455"/>
                <a:gd name="connsiteX11" fmla="*/ 315764 w 4433853"/>
                <a:gd name="connsiteY11" fmla="*/ 730204 h 2848455"/>
                <a:gd name="connsiteX12" fmla="*/ 421019 w 4433853"/>
                <a:gd name="connsiteY12" fmla="*/ 670999 h 2848455"/>
                <a:gd name="connsiteX13" fmla="*/ 440754 w 4433853"/>
                <a:gd name="connsiteY13" fmla="*/ 657842 h 2848455"/>
                <a:gd name="connsiteX14" fmla="*/ 460489 w 4433853"/>
                <a:gd name="connsiteY14" fmla="*/ 710469 h 2848455"/>
                <a:gd name="connsiteX15" fmla="*/ 598636 w 4433853"/>
                <a:gd name="connsiteY15" fmla="*/ 730204 h 2848455"/>
                <a:gd name="connsiteX16" fmla="*/ 638106 w 4433853"/>
                <a:gd name="connsiteY16" fmla="*/ 756518 h 2848455"/>
                <a:gd name="connsiteX17" fmla="*/ 651263 w 4433853"/>
                <a:gd name="connsiteY17" fmla="*/ 815724 h 2848455"/>
                <a:gd name="connsiteX18" fmla="*/ 703890 w 4433853"/>
                <a:gd name="connsiteY18" fmla="*/ 868351 h 2848455"/>
                <a:gd name="connsiteX19" fmla="*/ 710469 w 4433853"/>
                <a:gd name="connsiteY19" fmla="*/ 940714 h 2848455"/>
                <a:gd name="connsiteX20" fmla="*/ 684155 w 4433853"/>
                <a:gd name="connsiteY20" fmla="*/ 1013076 h 2848455"/>
                <a:gd name="connsiteX21" fmla="*/ 749939 w 4433853"/>
                <a:gd name="connsiteY21" fmla="*/ 1138066 h 2848455"/>
                <a:gd name="connsiteX22" fmla="*/ 795988 w 4433853"/>
                <a:gd name="connsiteY22" fmla="*/ 1052547 h 2848455"/>
                <a:gd name="connsiteX23" fmla="*/ 874929 w 4433853"/>
                <a:gd name="connsiteY23" fmla="*/ 1026233 h 2848455"/>
                <a:gd name="connsiteX24" fmla="*/ 967027 w 4433853"/>
                <a:gd name="connsiteY24" fmla="*/ 1052547 h 2848455"/>
                <a:gd name="connsiteX25" fmla="*/ 1078860 w 4433853"/>
                <a:gd name="connsiteY25" fmla="*/ 1059125 h 2848455"/>
                <a:gd name="connsiteX26" fmla="*/ 1170958 w 4433853"/>
                <a:gd name="connsiteY26" fmla="*/ 1019655 h 2848455"/>
                <a:gd name="connsiteX27" fmla="*/ 1282791 w 4433853"/>
                <a:gd name="connsiteY27" fmla="*/ 1131488 h 2848455"/>
                <a:gd name="connsiteX28" fmla="*/ 1335419 w 4433853"/>
                <a:gd name="connsiteY28" fmla="*/ 1203850 h 2848455"/>
                <a:gd name="connsiteX29" fmla="*/ 1401203 w 4433853"/>
                <a:gd name="connsiteY29" fmla="*/ 1190694 h 2848455"/>
                <a:gd name="connsiteX30" fmla="*/ 1460408 w 4433853"/>
                <a:gd name="connsiteY30" fmla="*/ 1210429 h 2848455"/>
                <a:gd name="connsiteX31" fmla="*/ 1420938 w 4433853"/>
                <a:gd name="connsiteY31" fmla="*/ 1276213 h 2848455"/>
                <a:gd name="connsiteX32" fmla="*/ 1368311 w 4433853"/>
                <a:gd name="connsiteY32" fmla="*/ 1309105 h 2848455"/>
                <a:gd name="connsiteX33" fmla="*/ 1355154 w 4433853"/>
                <a:gd name="connsiteY33" fmla="*/ 1394624 h 2848455"/>
                <a:gd name="connsiteX34" fmla="*/ 1341997 w 4433853"/>
                <a:gd name="connsiteY34" fmla="*/ 1473565 h 2848455"/>
                <a:gd name="connsiteX35" fmla="*/ 1368311 w 4433853"/>
                <a:gd name="connsiteY35" fmla="*/ 1513036 h 2848455"/>
                <a:gd name="connsiteX36" fmla="*/ 1414360 w 4433853"/>
                <a:gd name="connsiteY36" fmla="*/ 1493301 h 2848455"/>
                <a:gd name="connsiteX37" fmla="*/ 1480144 w 4433853"/>
                <a:gd name="connsiteY37" fmla="*/ 1598555 h 2848455"/>
                <a:gd name="connsiteX38" fmla="*/ 1407781 w 4433853"/>
                <a:gd name="connsiteY38" fmla="*/ 1677496 h 2848455"/>
                <a:gd name="connsiteX39" fmla="*/ 1374889 w 4433853"/>
                <a:gd name="connsiteY39" fmla="*/ 1697232 h 2848455"/>
                <a:gd name="connsiteX40" fmla="*/ 1348575 w 4433853"/>
                <a:gd name="connsiteY40" fmla="*/ 1822222 h 2848455"/>
                <a:gd name="connsiteX41" fmla="*/ 1374889 w 4433853"/>
                <a:gd name="connsiteY41" fmla="*/ 1874849 h 2848455"/>
                <a:gd name="connsiteX42" fmla="*/ 1434095 w 4433853"/>
                <a:gd name="connsiteY42" fmla="*/ 1888006 h 2848455"/>
                <a:gd name="connsiteX43" fmla="*/ 1480144 w 4433853"/>
                <a:gd name="connsiteY43" fmla="*/ 1848535 h 2848455"/>
                <a:gd name="connsiteX44" fmla="*/ 1605134 w 4433853"/>
                <a:gd name="connsiteY44" fmla="*/ 1874849 h 2848455"/>
                <a:gd name="connsiteX45" fmla="*/ 1723545 w 4433853"/>
                <a:gd name="connsiteY45" fmla="*/ 1914319 h 2848455"/>
                <a:gd name="connsiteX46" fmla="*/ 1769594 w 4433853"/>
                <a:gd name="connsiteY46" fmla="*/ 1927476 h 2848455"/>
                <a:gd name="connsiteX47" fmla="*/ 1868270 w 4433853"/>
                <a:gd name="connsiteY47" fmla="*/ 1835378 h 2848455"/>
                <a:gd name="connsiteX48" fmla="*/ 1907741 w 4433853"/>
                <a:gd name="connsiteY48" fmla="*/ 1828800 h 2848455"/>
                <a:gd name="connsiteX49" fmla="*/ 1986682 w 4433853"/>
                <a:gd name="connsiteY49" fmla="*/ 1802486 h 2848455"/>
                <a:gd name="connsiteX50" fmla="*/ 2045888 w 4433853"/>
                <a:gd name="connsiteY50" fmla="*/ 1756437 h 2848455"/>
                <a:gd name="connsiteX51" fmla="*/ 2078780 w 4433853"/>
                <a:gd name="connsiteY51" fmla="*/ 1677496 h 2848455"/>
                <a:gd name="connsiteX52" fmla="*/ 2065623 w 4433853"/>
                <a:gd name="connsiteY52" fmla="*/ 1638026 h 2848455"/>
                <a:gd name="connsiteX53" fmla="*/ 2072201 w 4433853"/>
                <a:gd name="connsiteY53" fmla="*/ 1572242 h 2848455"/>
                <a:gd name="connsiteX54" fmla="*/ 2131407 w 4433853"/>
                <a:gd name="connsiteY54" fmla="*/ 1565663 h 2848455"/>
                <a:gd name="connsiteX55" fmla="*/ 2236662 w 4433853"/>
                <a:gd name="connsiteY55" fmla="*/ 1434095 h 2848455"/>
                <a:gd name="connsiteX56" fmla="*/ 2322181 w 4433853"/>
                <a:gd name="connsiteY56" fmla="*/ 1506458 h 2848455"/>
                <a:gd name="connsiteX57" fmla="*/ 2322181 w 4433853"/>
                <a:gd name="connsiteY57" fmla="*/ 1572242 h 2848455"/>
                <a:gd name="connsiteX58" fmla="*/ 2282711 w 4433853"/>
                <a:gd name="connsiteY58" fmla="*/ 1585399 h 2848455"/>
                <a:gd name="connsiteX59" fmla="*/ 2249819 w 4433853"/>
                <a:gd name="connsiteY59" fmla="*/ 1664340 h 2848455"/>
                <a:gd name="connsiteX60" fmla="*/ 2230083 w 4433853"/>
                <a:gd name="connsiteY60" fmla="*/ 1703810 h 2848455"/>
                <a:gd name="connsiteX61" fmla="*/ 2249819 w 4433853"/>
                <a:gd name="connsiteY61" fmla="*/ 1723545 h 2848455"/>
                <a:gd name="connsiteX62" fmla="*/ 2210348 w 4433853"/>
                <a:gd name="connsiteY62" fmla="*/ 1769594 h 2848455"/>
                <a:gd name="connsiteX63" fmla="*/ 2216926 w 4433853"/>
                <a:gd name="connsiteY63" fmla="*/ 1822222 h 2848455"/>
                <a:gd name="connsiteX64" fmla="*/ 2197191 w 4433853"/>
                <a:gd name="connsiteY64" fmla="*/ 1861692 h 2848455"/>
                <a:gd name="connsiteX65" fmla="*/ 2289289 w 4433853"/>
                <a:gd name="connsiteY65" fmla="*/ 1894584 h 2848455"/>
                <a:gd name="connsiteX66" fmla="*/ 2302446 w 4433853"/>
                <a:gd name="connsiteY66" fmla="*/ 2012996 h 2848455"/>
                <a:gd name="connsiteX67" fmla="*/ 2302446 w 4433853"/>
                <a:gd name="connsiteY67" fmla="*/ 1953790 h 2848455"/>
                <a:gd name="connsiteX68" fmla="*/ 2341916 w 4433853"/>
                <a:gd name="connsiteY68" fmla="*/ 2019574 h 2848455"/>
                <a:gd name="connsiteX69" fmla="*/ 2302446 w 4433853"/>
                <a:gd name="connsiteY69" fmla="*/ 2085358 h 2848455"/>
                <a:gd name="connsiteX70" fmla="*/ 2322181 w 4433853"/>
                <a:gd name="connsiteY70" fmla="*/ 2184035 h 2848455"/>
                <a:gd name="connsiteX71" fmla="*/ 2302446 w 4433853"/>
                <a:gd name="connsiteY71" fmla="*/ 2249819 h 2848455"/>
                <a:gd name="connsiteX72" fmla="*/ 2427436 w 4433853"/>
                <a:gd name="connsiteY72" fmla="*/ 2230083 h 2848455"/>
                <a:gd name="connsiteX73" fmla="*/ 2519534 w 4433853"/>
                <a:gd name="connsiteY73" fmla="*/ 2223505 h 2848455"/>
                <a:gd name="connsiteX74" fmla="*/ 2605053 w 4433853"/>
                <a:gd name="connsiteY74" fmla="*/ 2315603 h 2848455"/>
                <a:gd name="connsiteX75" fmla="*/ 2664259 w 4433853"/>
                <a:gd name="connsiteY75" fmla="*/ 2322181 h 2848455"/>
                <a:gd name="connsiteX76" fmla="*/ 2697151 w 4433853"/>
                <a:gd name="connsiteY76" fmla="*/ 2414279 h 2848455"/>
                <a:gd name="connsiteX77" fmla="*/ 2835298 w 4433853"/>
                <a:gd name="connsiteY77" fmla="*/ 2440593 h 2848455"/>
                <a:gd name="connsiteX78" fmla="*/ 2933974 w 4433853"/>
                <a:gd name="connsiteY78" fmla="*/ 2499799 h 2848455"/>
                <a:gd name="connsiteX79" fmla="*/ 2960288 w 4433853"/>
                <a:gd name="connsiteY79" fmla="*/ 2572161 h 2848455"/>
                <a:gd name="connsiteX80" fmla="*/ 2966866 w 4433853"/>
                <a:gd name="connsiteY80" fmla="*/ 2605053 h 2848455"/>
                <a:gd name="connsiteX81" fmla="*/ 3058964 w 4433853"/>
                <a:gd name="connsiteY81" fmla="*/ 2585318 h 2848455"/>
                <a:gd name="connsiteX82" fmla="*/ 3091856 w 4433853"/>
                <a:gd name="connsiteY82" fmla="*/ 2585318 h 2848455"/>
                <a:gd name="connsiteX83" fmla="*/ 3124748 w 4433853"/>
                <a:gd name="connsiteY83" fmla="*/ 2683994 h 2848455"/>
                <a:gd name="connsiteX84" fmla="*/ 3151062 w 4433853"/>
                <a:gd name="connsiteY84" fmla="*/ 2736622 h 2848455"/>
                <a:gd name="connsiteX85" fmla="*/ 3131326 w 4433853"/>
                <a:gd name="connsiteY85" fmla="*/ 2828719 h 2848455"/>
                <a:gd name="connsiteX86" fmla="*/ 3210267 w 4433853"/>
                <a:gd name="connsiteY86" fmla="*/ 2848455 h 2848455"/>
                <a:gd name="connsiteX87" fmla="*/ 3335257 w 4433853"/>
                <a:gd name="connsiteY87" fmla="*/ 2802406 h 2848455"/>
                <a:gd name="connsiteX88" fmla="*/ 3354993 w 4433853"/>
                <a:gd name="connsiteY88" fmla="*/ 2815563 h 2848455"/>
                <a:gd name="connsiteX89" fmla="*/ 3354993 w 4433853"/>
                <a:gd name="connsiteY89" fmla="*/ 2815563 h 2848455"/>
                <a:gd name="connsiteX90" fmla="*/ 3407620 w 4433853"/>
                <a:gd name="connsiteY90" fmla="*/ 2730043 h 2848455"/>
                <a:gd name="connsiteX91" fmla="*/ 3519453 w 4433853"/>
                <a:gd name="connsiteY91" fmla="*/ 2756357 h 2848455"/>
                <a:gd name="connsiteX92" fmla="*/ 3565502 w 4433853"/>
                <a:gd name="connsiteY92" fmla="*/ 2749778 h 2848455"/>
                <a:gd name="connsiteX93" fmla="*/ 3604972 w 4433853"/>
                <a:gd name="connsiteY93" fmla="*/ 2703729 h 2848455"/>
                <a:gd name="connsiteX94" fmla="*/ 3703649 w 4433853"/>
                <a:gd name="connsiteY94" fmla="*/ 2710308 h 2848455"/>
                <a:gd name="connsiteX95" fmla="*/ 3710227 w 4433853"/>
                <a:gd name="connsiteY95" fmla="*/ 2670837 h 2848455"/>
                <a:gd name="connsiteX96" fmla="*/ 3683914 w 4433853"/>
                <a:gd name="connsiteY96" fmla="*/ 2637945 h 2848455"/>
                <a:gd name="connsiteX97" fmla="*/ 3743119 w 4433853"/>
                <a:gd name="connsiteY97" fmla="*/ 2591896 h 2848455"/>
                <a:gd name="connsiteX98" fmla="*/ 3756276 w 4433853"/>
                <a:gd name="connsiteY98" fmla="*/ 2512955 h 2848455"/>
                <a:gd name="connsiteX99" fmla="*/ 3697070 w 4433853"/>
                <a:gd name="connsiteY99" fmla="*/ 2453750 h 2848455"/>
                <a:gd name="connsiteX100" fmla="*/ 3710227 w 4433853"/>
                <a:gd name="connsiteY100" fmla="*/ 2387965 h 2848455"/>
                <a:gd name="connsiteX101" fmla="*/ 3664178 w 4433853"/>
                <a:gd name="connsiteY101" fmla="*/ 2315603 h 2848455"/>
                <a:gd name="connsiteX102" fmla="*/ 3598394 w 4433853"/>
                <a:gd name="connsiteY102" fmla="*/ 2236662 h 2848455"/>
                <a:gd name="connsiteX103" fmla="*/ 3565502 w 4433853"/>
                <a:gd name="connsiteY103" fmla="*/ 2216927 h 2848455"/>
                <a:gd name="connsiteX104" fmla="*/ 3539188 w 4433853"/>
                <a:gd name="connsiteY104" fmla="*/ 2131407 h 2848455"/>
                <a:gd name="connsiteX105" fmla="*/ 3578659 w 4433853"/>
                <a:gd name="connsiteY105" fmla="*/ 2032731 h 2848455"/>
                <a:gd name="connsiteX106" fmla="*/ 3526031 w 4433853"/>
                <a:gd name="connsiteY106" fmla="*/ 2012996 h 2848455"/>
                <a:gd name="connsiteX107" fmla="*/ 3558924 w 4433853"/>
                <a:gd name="connsiteY107" fmla="*/ 1920898 h 2848455"/>
                <a:gd name="connsiteX108" fmla="*/ 3591816 w 4433853"/>
                <a:gd name="connsiteY108" fmla="*/ 1841957 h 2848455"/>
                <a:gd name="connsiteX109" fmla="*/ 3631286 w 4433853"/>
                <a:gd name="connsiteY109" fmla="*/ 1822222 h 2848455"/>
                <a:gd name="connsiteX110" fmla="*/ 3651021 w 4433853"/>
                <a:gd name="connsiteY110" fmla="*/ 1769594 h 2848455"/>
                <a:gd name="connsiteX111" fmla="*/ 3703649 w 4433853"/>
                <a:gd name="connsiteY111" fmla="*/ 1677496 h 2848455"/>
                <a:gd name="connsiteX112" fmla="*/ 3677335 w 4433853"/>
                <a:gd name="connsiteY112" fmla="*/ 1631447 h 2848455"/>
                <a:gd name="connsiteX113" fmla="*/ 3710227 w 4433853"/>
                <a:gd name="connsiteY113" fmla="*/ 1605134 h 2848455"/>
                <a:gd name="connsiteX114" fmla="*/ 3736541 w 4433853"/>
                <a:gd name="connsiteY114" fmla="*/ 1506458 h 2848455"/>
                <a:gd name="connsiteX115" fmla="*/ 3808903 w 4433853"/>
                <a:gd name="connsiteY115" fmla="*/ 1499879 h 2848455"/>
                <a:gd name="connsiteX116" fmla="*/ 3841796 w 4433853"/>
                <a:gd name="connsiteY116" fmla="*/ 1401203 h 2848455"/>
                <a:gd name="connsiteX117" fmla="*/ 3914158 w 4433853"/>
                <a:gd name="connsiteY117" fmla="*/ 1381468 h 2848455"/>
                <a:gd name="connsiteX118" fmla="*/ 4006256 w 4433853"/>
                <a:gd name="connsiteY118" fmla="*/ 1420938 h 2848455"/>
                <a:gd name="connsiteX119" fmla="*/ 4019413 w 4433853"/>
                <a:gd name="connsiteY119" fmla="*/ 1414360 h 2848455"/>
                <a:gd name="connsiteX120" fmla="*/ 4078619 w 4433853"/>
                <a:gd name="connsiteY120" fmla="*/ 1453830 h 2848455"/>
                <a:gd name="connsiteX121" fmla="*/ 4104932 w 4433853"/>
                <a:gd name="connsiteY121" fmla="*/ 1388046 h 2848455"/>
                <a:gd name="connsiteX122" fmla="*/ 4104932 w 4433853"/>
                <a:gd name="connsiteY122" fmla="*/ 1388046 h 2848455"/>
                <a:gd name="connsiteX123" fmla="*/ 4150981 w 4433853"/>
                <a:gd name="connsiteY123" fmla="*/ 1355154 h 2848455"/>
                <a:gd name="connsiteX124" fmla="*/ 4137824 w 4433853"/>
                <a:gd name="connsiteY124" fmla="*/ 1276213 h 2848455"/>
                <a:gd name="connsiteX125" fmla="*/ 4170716 w 4433853"/>
                <a:gd name="connsiteY125" fmla="*/ 1217007 h 2848455"/>
                <a:gd name="connsiteX126" fmla="*/ 4262814 w 4433853"/>
                <a:gd name="connsiteY126" fmla="*/ 1190694 h 2848455"/>
                <a:gd name="connsiteX127" fmla="*/ 4308863 w 4433853"/>
                <a:gd name="connsiteY127" fmla="*/ 1072282 h 2848455"/>
                <a:gd name="connsiteX128" fmla="*/ 4394383 w 4433853"/>
                <a:gd name="connsiteY128" fmla="*/ 1072282 h 2848455"/>
                <a:gd name="connsiteX129" fmla="*/ 4433853 w 4433853"/>
                <a:gd name="connsiteY129" fmla="*/ 1026233 h 2848455"/>
                <a:gd name="connsiteX130" fmla="*/ 4381226 w 4433853"/>
                <a:gd name="connsiteY130" fmla="*/ 914400 h 2848455"/>
                <a:gd name="connsiteX131" fmla="*/ 4400961 w 4433853"/>
                <a:gd name="connsiteY131" fmla="*/ 795988 h 2848455"/>
                <a:gd name="connsiteX132" fmla="*/ 4381226 w 4433853"/>
                <a:gd name="connsiteY132" fmla="*/ 795988 h 2848455"/>
                <a:gd name="connsiteX133" fmla="*/ 4348334 w 4433853"/>
                <a:gd name="connsiteY133" fmla="*/ 743361 h 2848455"/>
                <a:gd name="connsiteX134" fmla="*/ 4328598 w 4433853"/>
                <a:gd name="connsiteY134" fmla="*/ 684155 h 2848455"/>
                <a:gd name="connsiteX135" fmla="*/ 4203608 w 4433853"/>
                <a:gd name="connsiteY135" fmla="*/ 670999 h 2848455"/>
                <a:gd name="connsiteX136" fmla="*/ 4144403 w 4433853"/>
                <a:gd name="connsiteY136" fmla="*/ 598636 h 2848455"/>
                <a:gd name="connsiteX137" fmla="*/ 4170716 w 4433853"/>
                <a:gd name="connsiteY137" fmla="*/ 473646 h 2848455"/>
                <a:gd name="connsiteX138" fmla="*/ 4210187 w 4433853"/>
                <a:gd name="connsiteY138" fmla="*/ 460489 h 2848455"/>
                <a:gd name="connsiteX139" fmla="*/ 4223344 w 4433853"/>
                <a:gd name="connsiteY139" fmla="*/ 427597 h 2848455"/>
                <a:gd name="connsiteX140" fmla="*/ 4131246 w 4433853"/>
                <a:gd name="connsiteY140" fmla="*/ 388127 h 2848455"/>
                <a:gd name="connsiteX141" fmla="*/ 4104932 w 4433853"/>
                <a:gd name="connsiteY141" fmla="*/ 315764 h 2848455"/>
                <a:gd name="connsiteX142" fmla="*/ 4065462 w 4433853"/>
                <a:gd name="connsiteY142" fmla="*/ 302607 h 2848455"/>
                <a:gd name="connsiteX143" fmla="*/ 4045726 w 4433853"/>
                <a:gd name="connsiteY143" fmla="*/ 223666 h 2848455"/>
                <a:gd name="connsiteX144" fmla="*/ 3960207 w 4433853"/>
                <a:gd name="connsiteY144" fmla="*/ 197353 h 2848455"/>
                <a:gd name="connsiteX145" fmla="*/ 3907580 w 4433853"/>
                <a:gd name="connsiteY145" fmla="*/ 197353 h 2848455"/>
                <a:gd name="connsiteX146" fmla="*/ 3920737 w 4433853"/>
                <a:gd name="connsiteY146" fmla="*/ 151304 h 2848455"/>
                <a:gd name="connsiteX147" fmla="*/ 3815482 w 4433853"/>
                <a:gd name="connsiteY147" fmla="*/ 124990 h 2848455"/>
                <a:gd name="connsiteX148" fmla="*/ 3795747 w 4433853"/>
                <a:gd name="connsiteY148" fmla="*/ 151304 h 2848455"/>
                <a:gd name="connsiteX149" fmla="*/ 3703649 w 4433853"/>
                <a:gd name="connsiteY149" fmla="*/ 131568 h 2848455"/>
                <a:gd name="connsiteX150" fmla="*/ 3624708 w 4433853"/>
                <a:gd name="connsiteY150" fmla="*/ 124990 h 2848455"/>
                <a:gd name="connsiteX151" fmla="*/ 3604972 w 4433853"/>
                <a:gd name="connsiteY151" fmla="*/ 164460 h 2848455"/>
                <a:gd name="connsiteX152" fmla="*/ 3565502 w 4433853"/>
                <a:gd name="connsiteY152" fmla="*/ 92098 h 2848455"/>
                <a:gd name="connsiteX153" fmla="*/ 3466826 w 4433853"/>
                <a:gd name="connsiteY153" fmla="*/ 144725 h 2848455"/>
                <a:gd name="connsiteX154" fmla="*/ 3420777 w 4433853"/>
                <a:gd name="connsiteY154" fmla="*/ 111833 h 2848455"/>
                <a:gd name="connsiteX155" fmla="*/ 3447090 w 4433853"/>
                <a:gd name="connsiteY155" fmla="*/ 72363 h 2848455"/>
                <a:gd name="connsiteX156" fmla="*/ 3144483 w 4433853"/>
                <a:gd name="connsiteY156" fmla="*/ 52627 h 2848455"/>
                <a:gd name="connsiteX157" fmla="*/ 2348495 w 4433853"/>
                <a:gd name="connsiteY157" fmla="*/ 46049 h 2848455"/>
                <a:gd name="connsiteX158" fmla="*/ 2151142 w 4433853"/>
                <a:gd name="connsiteY158" fmla="*/ 0 h 2848455"/>
                <a:gd name="connsiteX159" fmla="*/ 1966947 w 4433853"/>
                <a:gd name="connsiteY159" fmla="*/ 46049 h 2848455"/>
                <a:gd name="connsiteX160" fmla="*/ 1499879 w 4433853"/>
                <a:gd name="connsiteY160" fmla="*/ 184196 h 2848455"/>
                <a:gd name="connsiteX161" fmla="*/ 1019655 w 4433853"/>
                <a:gd name="connsiteY161" fmla="*/ 111833 h 2848455"/>
                <a:gd name="connsiteX162" fmla="*/ 947292 w 4433853"/>
                <a:gd name="connsiteY162" fmla="*/ 111833 h 2848455"/>
                <a:gd name="connsiteX163" fmla="*/ 203931 w 4433853"/>
                <a:gd name="connsiteY163" fmla="*/ 78941 h 2848455"/>
                <a:gd name="connsiteX164" fmla="*/ 0 w 4433853"/>
                <a:gd name="connsiteY164" fmla="*/ 124990 h 284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433853" h="2848455">
                  <a:moveTo>
                    <a:pt x="0" y="124990"/>
                  </a:moveTo>
                  <a:lnTo>
                    <a:pt x="19735" y="197353"/>
                  </a:lnTo>
                  <a:lnTo>
                    <a:pt x="46049" y="249980"/>
                  </a:lnTo>
                  <a:lnTo>
                    <a:pt x="124990" y="263137"/>
                  </a:lnTo>
                  <a:lnTo>
                    <a:pt x="144725" y="302607"/>
                  </a:lnTo>
                  <a:lnTo>
                    <a:pt x="124990" y="361813"/>
                  </a:lnTo>
                  <a:lnTo>
                    <a:pt x="124990" y="407862"/>
                  </a:lnTo>
                  <a:lnTo>
                    <a:pt x="157882" y="453911"/>
                  </a:lnTo>
                  <a:lnTo>
                    <a:pt x="164460" y="592058"/>
                  </a:lnTo>
                  <a:lnTo>
                    <a:pt x="177617" y="664420"/>
                  </a:lnTo>
                  <a:lnTo>
                    <a:pt x="269715" y="690734"/>
                  </a:lnTo>
                  <a:lnTo>
                    <a:pt x="315764" y="730204"/>
                  </a:lnTo>
                  <a:lnTo>
                    <a:pt x="421019" y="670999"/>
                  </a:lnTo>
                  <a:lnTo>
                    <a:pt x="440754" y="657842"/>
                  </a:lnTo>
                  <a:lnTo>
                    <a:pt x="460489" y="710469"/>
                  </a:lnTo>
                  <a:lnTo>
                    <a:pt x="598636" y="730204"/>
                  </a:lnTo>
                  <a:lnTo>
                    <a:pt x="638106" y="756518"/>
                  </a:lnTo>
                  <a:lnTo>
                    <a:pt x="651263" y="815724"/>
                  </a:lnTo>
                  <a:lnTo>
                    <a:pt x="703890" y="868351"/>
                  </a:lnTo>
                  <a:lnTo>
                    <a:pt x="710469" y="940714"/>
                  </a:lnTo>
                  <a:lnTo>
                    <a:pt x="684155" y="1013076"/>
                  </a:lnTo>
                  <a:lnTo>
                    <a:pt x="749939" y="1138066"/>
                  </a:lnTo>
                  <a:lnTo>
                    <a:pt x="795988" y="1052547"/>
                  </a:lnTo>
                  <a:lnTo>
                    <a:pt x="874929" y="1026233"/>
                  </a:lnTo>
                  <a:lnTo>
                    <a:pt x="967027" y="1052547"/>
                  </a:lnTo>
                  <a:lnTo>
                    <a:pt x="1078860" y="1059125"/>
                  </a:lnTo>
                  <a:lnTo>
                    <a:pt x="1170958" y="1019655"/>
                  </a:lnTo>
                  <a:lnTo>
                    <a:pt x="1282791" y="1131488"/>
                  </a:lnTo>
                  <a:lnTo>
                    <a:pt x="1335419" y="1203850"/>
                  </a:lnTo>
                  <a:lnTo>
                    <a:pt x="1401203" y="1190694"/>
                  </a:lnTo>
                  <a:lnTo>
                    <a:pt x="1460408" y="1210429"/>
                  </a:lnTo>
                  <a:lnTo>
                    <a:pt x="1420938" y="1276213"/>
                  </a:lnTo>
                  <a:lnTo>
                    <a:pt x="1368311" y="1309105"/>
                  </a:lnTo>
                  <a:lnTo>
                    <a:pt x="1355154" y="1394624"/>
                  </a:lnTo>
                  <a:lnTo>
                    <a:pt x="1341997" y="1473565"/>
                  </a:lnTo>
                  <a:lnTo>
                    <a:pt x="1368311" y="1513036"/>
                  </a:lnTo>
                  <a:lnTo>
                    <a:pt x="1414360" y="1493301"/>
                  </a:lnTo>
                  <a:lnTo>
                    <a:pt x="1480144" y="1598555"/>
                  </a:lnTo>
                  <a:lnTo>
                    <a:pt x="1407781" y="1677496"/>
                  </a:lnTo>
                  <a:lnTo>
                    <a:pt x="1374889" y="1697232"/>
                  </a:lnTo>
                  <a:lnTo>
                    <a:pt x="1348575" y="1822222"/>
                  </a:lnTo>
                  <a:lnTo>
                    <a:pt x="1374889" y="1874849"/>
                  </a:lnTo>
                  <a:lnTo>
                    <a:pt x="1434095" y="1888006"/>
                  </a:lnTo>
                  <a:lnTo>
                    <a:pt x="1480144" y="1848535"/>
                  </a:lnTo>
                  <a:lnTo>
                    <a:pt x="1605134" y="1874849"/>
                  </a:lnTo>
                  <a:lnTo>
                    <a:pt x="1723545" y="1914319"/>
                  </a:lnTo>
                  <a:lnTo>
                    <a:pt x="1769594" y="1927476"/>
                  </a:lnTo>
                  <a:lnTo>
                    <a:pt x="1868270" y="1835378"/>
                  </a:lnTo>
                  <a:lnTo>
                    <a:pt x="1907741" y="1828800"/>
                  </a:lnTo>
                  <a:lnTo>
                    <a:pt x="1986682" y="1802486"/>
                  </a:lnTo>
                  <a:lnTo>
                    <a:pt x="2045888" y="1756437"/>
                  </a:lnTo>
                  <a:lnTo>
                    <a:pt x="2078780" y="1677496"/>
                  </a:lnTo>
                  <a:lnTo>
                    <a:pt x="2065623" y="1638026"/>
                  </a:lnTo>
                  <a:lnTo>
                    <a:pt x="2072201" y="1572242"/>
                  </a:lnTo>
                  <a:lnTo>
                    <a:pt x="2131407" y="1565663"/>
                  </a:lnTo>
                  <a:lnTo>
                    <a:pt x="2236662" y="1434095"/>
                  </a:lnTo>
                  <a:lnTo>
                    <a:pt x="2322181" y="1506458"/>
                  </a:lnTo>
                  <a:lnTo>
                    <a:pt x="2322181" y="1572242"/>
                  </a:lnTo>
                  <a:lnTo>
                    <a:pt x="2282711" y="1585399"/>
                  </a:lnTo>
                  <a:lnTo>
                    <a:pt x="2249819" y="1664340"/>
                  </a:lnTo>
                  <a:lnTo>
                    <a:pt x="2230083" y="1703810"/>
                  </a:lnTo>
                  <a:lnTo>
                    <a:pt x="2249819" y="1723545"/>
                  </a:lnTo>
                  <a:lnTo>
                    <a:pt x="2210348" y="1769594"/>
                  </a:lnTo>
                  <a:lnTo>
                    <a:pt x="2216926" y="1822222"/>
                  </a:lnTo>
                  <a:lnTo>
                    <a:pt x="2197191" y="1861692"/>
                  </a:lnTo>
                  <a:lnTo>
                    <a:pt x="2289289" y="1894584"/>
                  </a:lnTo>
                  <a:lnTo>
                    <a:pt x="2302446" y="2012996"/>
                  </a:lnTo>
                  <a:lnTo>
                    <a:pt x="2302446" y="1953790"/>
                  </a:lnTo>
                  <a:lnTo>
                    <a:pt x="2341916" y="2019574"/>
                  </a:lnTo>
                  <a:lnTo>
                    <a:pt x="2302446" y="2085358"/>
                  </a:lnTo>
                  <a:lnTo>
                    <a:pt x="2322181" y="2184035"/>
                  </a:lnTo>
                  <a:lnTo>
                    <a:pt x="2302446" y="2249819"/>
                  </a:lnTo>
                  <a:lnTo>
                    <a:pt x="2427436" y="2230083"/>
                  </a:lnTo>
                  <a:lnTo>
                    <a:pt x="2519534" y="2223505"/>
                  </a:lnTo>
                  <a:lnTo>
                    <a:pt x="2605053" y="2315603"/>
                  </a:lnTo>
                  <a:lnTo>
                    <a:pt x="2664259" y="2322181"/>
                  </a:lnTo>
                  <a:lnTo>
                    <a:pt x="2697151" y="2414279"/>
                  </a:lnTo>
                  <a:lnTo>
                    <a:pt x="2835298" y="2440593"/>
                  </a:lnTo>
                  <a:lnTo>
                    <a:pt x="2933974" y="2499799"/>
                  </a:lnTo>
                  <a:lnTo>
                    <a:pt x="2960288" y="2572161"/>
                  </a:lnTo>
                  <a:lnTo>
                    <a:pt x="2966866" y="2605053"/>
                  </a:lnTo>
                  <a:lnTo>
                    <a:pt x="3058964" y="2585318"/>
                  </a:lnTo>
                  <a:lnTo>
                    <a:pt x="3091856" y="2585318"/>
                  </a:lnTo>
                  <a:lnTo>
                    <a:pt x="3124748" y="2683994"/>
                  </a:lnTo>
                  <a:lnTo>
                    <a:pt x="3151062" y="2736622"/>
                  </a:lnTo>
                  <a:lnTo>
                    <a:pt x="3131326" y="2828719"/>
                  </a:lnTo>
                  <a:lnTo>
                    <a:pt x="3210267" y="2848455"/>
                  </a:lnTo>
                  <a:lnTo>
                    <a:pt x="3335257" y="2802406"/>
                  </a:lnTo>
                  <a:lnTo>
                    <a:pt x="3354993" y="2815563"/>
                  </a:lnTo>
                  <a:lnTo>
                    <a:pt x="3354993" y="2815563"/>
                  </a:lnTo>
                  <a:lnTo>
                    <a:pt x="3407620" y="2730043"/>
                  </a:lnTo>
                  <a:lnTo>
                    <a:pt x="3519453" y="2756357"/>
                  </a:lnTo>
                  <a:lnTo>
                    <a:pt x="3565502" y="2749778"/>
                  </a:lnTo>
                  <a:lnTo>
                    <a:pt x="3604972" y="2703729"/>
                  </a:lnTo>
                  <a:lnTo>
                    <a:pt x="3703649" y="2710308"/>
                  </a:lnTo>
                  <a:lnTo>
                    <a:pt x="3710227" y="2670837"/>
                  </a:lnTo>
                  <a:lnTo>
                    <a:pt x="3683914" y="2637945"/>
                  </a:lnTo>
                  <a:lnTo>
                    <a:pt x="3743119" y="2591896"/>
                  </a:lnTo>
                  <a:lnTo>
                    <a:pt x="3756276" y="2512955"/>
                  </a:lnTo>
                  <a:lnTo>
                    <a:pt x="3697070" y="2453750"/>
                  </a:lnTo>
                  <a:lnTo>
                    <a:pt x="3710227" y="2387965"/>
                  </a:lnTo>
                  <a:lnTo>
                    <a:pt x="3664178" y="2315603"/>
                  </a:lnTo>
                  <a:lnTo>
                    <a:pt x="3598394" y="2236662"/>
                  </a:lnTo>
                  <a:lnTo>
                    <a:pt x="3565502" y="2216927"/>
                  </a:lnTo>
                  <a:lnTo>
                    <a:pt x="3539188" y="2131407"/>
                  </a:lnTo>
                  <a:lnTo>
                    <a:pt x="3578659" y="2032731"/>
                  </a:lnTo>
                  <a:lnTo>
                    <a:pt x="3526031" y="2012996"/>
                  </a:lnTo>
                  <a:lnTo>
                    <a:pt x="3558924" y="1920898"/>
                  </a:lnTo>
                  <a:lnTo>
                    <a:pt x="3591816" y="1841957"/>
                  </a:lnTo>
                  <a:lnTo>
                    <a:pt x="3631286" y="1822222"/>
                  </a:lnTo>
                  <a:lnTo>
                    <a:pt x="3651021" y="1769594"/>
                  </a:lnTo>
                  <a:lnTo>
                    <a:pt x="3703649" y="1677496"/>
                  </a:lnTo>
                  <a:lnTo>
                    <a:pt x="3677335" y="1631447"/>
                  </a:lnTo>
                  <a:lnTo>
                    <a:pt x="3710227" y="1605134"/>
                  </a:lnTo>
                  <a:lnTo>
                    <a:pt x="3736541" y="1506458"/>
                  </a:lnTo>
                  <a:lnTo>
                    <a:pt x="3808903" y="1499879"/>
                  </a:lnTo>
                  <a:lnTo>
                    <a:pt x="3841796" y="1401203"/>
                  </a:lnTo>
                  <a:lnTo>
                    <a:pt x="3914158" y="1381468"/>
                  </a:lnTo>
                  <a:lnTo>
                    <a:pt x="4006256" y="1420938"/>
                  </a:lnTo>
                  <a:lnTo>
                    <a:pt x="4019413" y="1414360"/>
                  </a:lnTo>
                  <a:lnTo>
                    <a:pt x="4078619" y="1453830"/>
                  </a:lnTo>
                  <a:lnTo>
                    <a:pt x="4104932" y="1388046"/>
                  </a:lnTo>
                  <a:lnTo>
                    <a:pt x="4104932" y="1388046"/>
                  </a:lnTo>
                  <a:lnTo>
                    <a:pt x="4150981" y="1355154"/>
                  </a:lnTo>
                  <a:lnTo>
                    <a:pt x="4137824" y="1276213"/>
                  </a:lnTo>
                  <a:lnTo>
                    <a:pt x="4170716" y="1217007"/>
                  </a:lnTo>
                  <a:lnTo>
                    <a:pt x="4262814" y="1190694"/>
                  </a:lnTo>
                  <a:lnTo>
                    <a:pt x="4308863" y="1072282"/>
                  </a:lnTo>
                  <a:lnTo>
                    <a:pt x="4394383" y="1072282"/>
                  </a:lnTo>
                  <a:lnTo>
                    <a:pt x="4433853" y="1026233"/>
                  </a:lnTo>
                  <a:lnTo>
                    <a:pt x="4381226" y="914400"/>
                  </a:lnTo>
                  <a:lnTo>
                    <a:pt x="4400961" y="795988"/>
                  </a:lnTo>
                  <a:lnTo>
                    <a:pt x="4381226" y="795988"/>
                  </a:lnTo>
                  <a:lnTo>
                    <a:pt x="4348334" y="743361"/>
                  </a:lnTo>
                  <a:lnTo>
                    <a:pt x="4328598" y="684155"/>
                  </a:lnTo>
                  <a:lnTo>
                    <a:pt x="4203608" y="670999"/>
                  </a:lnTo>
                  <a:lnTo>
                    <a:pt x="4144403" y="598636"/>
                  </a:lnTo>
                  <a:lnTo>
                    <a:pt x="4170716" y="473646"/>
                  </a:lnTo>
                  <a:lnTo>
                    <a:pt x="4210187" y="460489"/>
                  </a:lnTo>
                  <a:lnTo>
                    <a:pt x="4223344" y="427597"/>
                  </a:lnTo>
                  <a:lnTo>
                    <a:pt x="4131246" y="388127"/>
                  </a:lnTo>
                  <a:lnTo>
                    <a:pt x="4104932" y="315764"/>
                  </a:lnTo>
                  <a:lnTo>
                    <a:pt x="4065462" y="302607"/>
                  </a:lnTo>
                  <a:lnTo>
                    <a:pt x="4045726" y="223666"/>
                  </a:lnTo>
                  <a:lnTo>
                    <a:pt x="3960207" y="197353"/>
                  </a:lnTo>
                  <a:lnTo>
                    <a:pt x="3907580" y="197353"/>
                  </a:lnTo>
                  <a:lnTo>
                    <a:pt x="3920737" y="151304"/>
                  </a:lnTo>
                  <a:lnTo>
                    <a:pt x="3815482" y="124990"/>
                  </a:lnTo>
                  <a:lnTo>
                    <a:pt x="3795747" y="151304"/>
                  </a:lnTo>
                  <a:lnTo>
                    <a:pt x="3703649" y="131568"/>
                  </a:lnTo>
                  <a:lnTo>
                    <a:pt x="3624708" y="124990"/>
                  </a:lnTo>
                  <a:lnTo>
                    <a:pt x="3604972" y="164460"/>
                  </a:lnTo>
                  <a:lnTo>
                    <a:pt x="3565502" y="92098"/>
                  </a:lnTo>
                  <a:lnTo>
                    <a:pt x="3466826" y="144725"/>
                  </a:lnTo>
                  <a:lnTo>
                    <a:pt x="3420777" y="111833"/>
                  </a:lnTo>
                  <a:lnTo>
                    <a:pt x="3447090" y="72363"/>
                  </a:lnTo>
                  <a:lnTo>
                    <a:pt x="3144483" y="52627"/>
                  </a:lnTo>
                  <a:lnTo>
                    <a:pt x="2348495" y="46049"/>
                  </a:lnTo>
                  <a:lnTo>
                    <a:pt x="2151142" y="0"/>
                  </a:lnTo>
                  <a:lnTo>
                    <a:pt x="1966947" y="46049"/>
                  </a:lnTo>
                  <a:lnTo>
                    <a:pt x="1499879" y="184196"/>
                  </a:lnTo>
                  <a:lnTo>
                    <a:pt x="1019655" y="111833"/>
                  </a:lnTo>
                  <a:lnTo>
                    <a:pt x="947292" y="111833"/>
                  </a:lnTo>
                  <a:lnTo>
                    <a:pt x="203931" y="78941"/>
                  </a:lnTo>
                  <a:lnTo>
                    <a:pt x="0" y="124990"/>
                  </a:lnTo>
                  <a:close/>
                </a:path>
              </a:pathLst>
            </a:cu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BE50A1D0-A9E3-4A91-99C9-C1B677294250}"/>
                </a:ext>
              </a:extLst>
            </p:cNvPr>
            <p:cNvSpPr txBox="1"/>
            <p:nvPr/>
          </p:nvSpPr>
          <p:spPr>
            <a:xfrm>
              <a:off x="4307094" y="4208232"/>
              <a:ext cx="1947220" cy="646331"/>
            </a:xfrm>
            <a:prstGeom prst="rect">
              <a:avLst/>
            </a:prstGeom>
            <a:noFill/>
          </p:spPr>
          <p:txBody>
            <a:bodyPr wrap="none" rtlCol="0">
              <a:spAutoFit/>
            </a:bodyPr>
            <a:lstStyle/>
            <a:p>
              <a:r>
                <a:rPr lang="nl-BE" b="1" dirty="0" err="1"/>
                <a:t>Walloon</a:t>
              </a:r>
              <a:r>
                <a:rPr lang="nl-BE" b="1" dirty="0"/>
                <a:t> </a:t>
              </a:r>
              <a:r>
                <a:rPr lang="nl-BE" b="1" dirty="0" err="1"/>
                <a:t>region</a:t>
              </a:r>
              <a:r>
                <a:rPr lang="nl-BE" b="1" dirty="0"/>
                <a:t> &amp;</a:t>
              </a:r>
            </a:p>
            <a:p>
              <a:r>
                <a:rPr lang="nl-BE" b="1" dirty="0"/>
                <a:t>French community</a:t>
              </a:r>
            </a:p>
          </p:txBody>
        </p:sp>
      </p:grpSp>
      <p:grpSp>
        <p:nvGrpSpPr>
          <p:cNvPr id="14" name="Groep 13">
            <a:extLst>
              <a:ext uri="{FF2B5EF4-FFF2-40B4-BE49-F238E27FC236}">
                <a16:creationId xmlns:a16="http://schemas.microsoft.com/office/drawing/2014/main" id="{78C99AC9-3535-40FF-991E-8907D6E6BACC}"/>
              </a:ext>
            </a:extLst>
          </p:cNvPr>
          <p:cNvGrpSpPr/>
          <p:nvPr/>
        </p:nvGrpSpPr>
        <p:grpSpPr>
          <a:xfrm>
            <a:off x="2744998" y="1524998"/>
            <a:ext cx="4507774" cy="1752600"/>
            <a:chOff x="1910443" y="2111829"/>
            <a:chExt cx="4463143" cy="1752600"/>
          </a:xfrm>
        </p:grpSpPr>
        <p:sp>
          <p:nvSpPr>
            <p:cNvPr id="15" name="Vrije vorm 6">
              <a:extLst>
                <a:ext uri="{FF2B5EF4-FFF2-40B4-BE49-F238E27FC236}">
                  <a16:creationId xmlns:a16="http://schemas.microsoft.com/office/drawing/2014/main" id="{05E58B5C-BD87-420A-9C79-BA5B2D11109A}"/>
                </a:ext>
              </a:extLst>
            </p:cNvPr>
            <p:cNvSpPr/>
            <p:nvPr/>
          </p:nvSpPr>
          <p:spPr>
            <a:xfrm>
              <a:off x="1910443" y="2111829"/>
              <a:ext cx="4463143" cy="1752600"/>
            </a:xfrm>
            <a:custGeom>
              <a:avLst/>
              <a:gdLst>
                <a:gd name="connsiteX0" fmla="*/ 0 w 4463143"/>
                <a:gd name="connsiteY0" fmla="*/ 870857 h 1752600"/>
                <a:gd name="connsiteX1" fmla="*/ 223157 w 4463143"/>
                <a:gd name="connsiteY1" fmla="*/ 778328 h 1752600"/>
                <a:gd name="connsiteX2" fmla="*/ 402771 w 4463143"/>
                <a:gd name="connsiteY2" fmla="*/ 669471 h 1752600"/>
                <a:gd name="connsiteX3" fmla="*/ 484414 w 4463143"/>
                <a:gd name="connsiteY3" fmla="*/ 620485 h 1752600"/>
                <a:gd name="connsiteX4" fmla="*/ 533400 w 4463143"/>
                <a:gd name="connsiteY4" fmla="*/ 571500 h 1752600"/>
                <a:gd name="connsiteX5" fmla="*/ 620486 w 4463143"/>
                <a:gd name="connsiteY5" fmla="*/ 538842 h 1752600"/>
                <a:gd name="connsiteX6" fmla="*/ 669471 w 4463143"/>
                <a:gd name="connsiteY6" fmla="*/ 489857 h 1752600"/>
                <a:gd name="connsiteX7" fmla="*/ 685800 w 4463143"/>
                <a:gd name="connsiteY7" fmla="*/ 484414 h 1752600"/>
                <a:gd name="connsiteX8" fmla="*/ 718457 w 4463143"/>
                <a:gd name="connsiteY8" fmla="*/ 451757 h 1752600"/>
                <a:gd name="connsiteX9" fmla="*/ 789214 w 4463143"/>
                <a:gd name="connsiteY9" fmla="*/ 429985 h 1752600"/>
                <a:gd name="connsiteX10" fmla="*/ 947057 w 4463143"/>
                <a:gd name="connsiteY10" fmla="*/ 364671 h 1752600"/>
                <a:gd name="connsiteX11" fmla="*/ 1028700 w 4463143"/>
                <a:gd name="connsiteY11" fmla="*/ 348342 h 1752600"/>
                <a:gd name="connsiteX12" fmla="*/ 1126671 w 4463143"/>
                <a:gd name="connsiteY12" fmla="*/ 304800 h 1752600"/>
                <a:gd name="connsiteX13" fmla="*/ 1159328 w 4463143"/>
                <a:gd name="connsiteY13" fmla="*/ 359228 h 1752600"/>
                <a:gd name="connsiteX14" fmla="*/ 1148443 w 4463143"/>
                <a:gd name="connsiteY14" fmla="*/ 402771 h 1752600"/>
                <a:gd name="connsiteX15" fmla="*/ 1132114 w 4463143"/>
                <a:gd name="connsiteY15" fmla="*/ 419100 h 1752600"/>
                <a:gd name="connsiteX16" fmla="*/ 1132114 w 4463143"/>
                <a:gd name="connsiteY16" fmla="*/ 489857 h 1752600"/>
                <a:gd name="connsiteX17" fmla="*/ 1181100 w 4463143"/>
                <a:gd name="connsiteY17" fmla="*/ 527957 h 1752600"/>
                <a:gd name="connsiteX18" fmla="*/ 1208314 w 4463143"/>
                <a:gd name="connsiteY18" fmla="*/ 571500 h 1752600"/>
                <a:gd name="connsiteX19" fmla="*/ 1333500 w 4463143"/>
                <a:gd name="connsiteY19" fmla="*/ 582385 h 1752600"/>
                <a:gd name="connsiteX20" fmla="*/ 1338943 w 4463143"/>
                <a:gd name="connsiteY20" fmla="*/ 517071 h 1752600"/>
                <a:gd name="connsiteX21" fmla="*/ 1349828 w 4463143"/>
                <a:gd name="connsiteY21" fmla="*/ 495300 h 1752600"/>
                <a:gd name="connsiteX22" fmla="*/ 1409700 w 4463143"/>
                <a:gd name="connsiteY22" fmla="*/ 489857 h 1752600"/>
                <a:gd name="connsiteX23" fmla="*/ 1464128 w 4463143"/>
                <a:gd name="connsiteY23" fmla="*/ 468085 h 1752600"/>
                <a:gd name="connsiteX24" fmla="*/ 1529443 w 4463143"/>
                <a:gd name="connsiteY24" fmla="*/ 506185 h 1752600"/>
                <a:gd name="connsiteX25" fmla="*/ 1676400 w 4463143"/>
                <a:gd name="connsiteY25" fmla="*/ 538842 h 1752600"/>
                <a:gd name="connsiteX26" fmla="*/ 1703614 w 4463143"/>
                <a:gd name="connsiteY26" fmla="*/ 587828 h 1752600"/>
                <a:gd name="connsiteX27" fmla="*/ 1719943 w 4463143"/>
                <a:gd name="connsiteY27" fmla="*/ 647700 h 1752600"/>
                <a:gd name="connsiteX28" fmla="*/ 1812471 w 4463143"/>
                <a:gd name="connsiteY28" fmla="*/ 631371 h 1752600"/>
                <a:gd name="connsiteX29" fmla="*/ 1828800 w 4463143"/>
                <a:gd name="connsiteY29" fmla="*/ 625928 h 1752600"/>
                <a:gd name="connsiteX30" fmla="*/ 1856014 w 4463143"/>
                <a:gd name="connsiteY30" fmla="*/ 669471 h 1752600"/>
                <a:gd name="connsiteX31" fmla="*/ 2051957 w 4463143"/>
                <a:gd name="connsiteY31" fmla="*/ 571500 h 1752600"/>
                <a:gd name="connsiteX32" fmla="*/ 2198914 w 4463143"/>
                <a:gd name="connsiteY32" fmla="*/ 468085 h 1752600"/>
                <a:gd name="connsiteX33" fmla="*/ 2264228 w 4463143"/>
                <a:gd name="connsiteY33" fmla="*/ 424542 h 1752600"/>
                <a:gd name="connsiteX34" fmla="*/ 2307771 w 4463143"/>
                <a:gd name="connsiteY34" fmla="*/ 315685 h 1752600"/>
                <a:gd name="connsiteX35" fmla="*/ 2345871 w 4463143"/>
                <a:gd name="connsiteY35" fmla="*/ 288471 h 1752600"/>
                <a:gd name="connsiteX36" fmla="*/ 2536371 w 4463143"/>
                <a:gd name="connsiteY36" fmla="*/ 304800 h 1752600"/>
                <a:gd name="connsiteX37" fmla="*/ 2585357 w 4463143"/>
                <a:gd name="connsiteY37" fmla="*/ 272142 h 1752600"/>
                <a:gd name="connsiteX38" fmla="*/ 2552700 w 4463143"/>
                <a:gd name="connsiteY38" fmla="*/ 195942 h 1752600"/>
                <a:gd name="connsiteX39" fmla="*/ 2520043 w 4463143"/>
                <a:gd name="connsiteY39" fmla="*/ 125185 h 1752600"/>
                <a:gd name="connsiteX40" fmla="*/ 2634343 w 4463143"/>
                <a:gd name="connsiteY40" fmla="*/ 81642 h 1752600"/>
                <a:gd name="connsiteX41" fmla="*/ 2705100 w 4463143"/>
                <a:gd name="connsiteY41" fmla="*/ 43542 h 1752600"/>
                <a:gd name="connsiteX42" fmla="*/ 2726871 w 4463143"/>
                <a:gd name="connsiteY42" fmla="*/ 114300 h 1752600"/>
                <a:gd name="connsiteX43" fmla="*/ 2792186 w 4463143"/>
                <a:gd name="connsiteY43" fmla="*/ 163285 h 1752600"/>
                <a:gd name="connsiteX44" fmla="*/ 2901043 w 4463143"/>
                <a:gd name="connsiteY44" fmla="*/ 152400 h 1752600"/>
                <a:gd name="connsiteX45" fmla="*/ 2933700 w 4463143"/>
                <a:gd name="connsiteY45" fmla="*/ 81642 h 1752600"/>
                <a:gd name="connsiteX46" fmla="*/ 3031671 w 4463143"/>
                <a:gd name="connsiteY46" fmla="*/ 0 h 1752600"/>
                <a:gd name="connsiteX47" fmla="*/ 3058886 w 4463143"/>
                <a:gd name="connsiteY47" fmla="*/ 5442 h 1752600"/>
                <a:gd name="connsiteX48" fmla="*/ 3118757 w 4463143"/>
                <a:gd name="connsiteY48" fmla="*/ 65314 h 1752600"/>
                <a:gd name="connsiteX49" fmla="*/ 3129643 w 4463143"/>
                <a:gd name="connsiteY49" fmla="*/ 114300 h 1752600"/>
                <a:gd name="connsiteX50" fmla="*/ 3091543 w 4463143"/>
                <a:gd name="connsiteY50" fmla="*/ 152400 h 1752600"/>
                <a:gd name="connsiteX51" fmla="*/ 3091543 w 4463143"/>
                <a:gd name="connsiteY51" fmla="*/ 152400 h 1752600"/>
                <a:gd name="connsiteX52" fmla="*/ 3086100 w 4463143"/>
                <a:gd name="connsiteY52" fmla="*/ 206828 h 1752600"/>
                <a:gd name="connsiteX53" fmla="*/ 3145971 w 4463143"/>
                <a:gd name="connsiteY53" fmla="*/ 179614 h 1752600"/>
                <a:gd name="connsiteX54" fmla="*/ 3233057 w 4463143"/>
                <a:gd name="connsiteY54" fmla="*/ 212271 h 1752600"/>
                <a:gd name="connsiteX55" fmla="*/ 3287486 w 4463143"/>
                <a:gd name="connsiteY55" fmla="*/ 179614 h 1752600"/>
                <a:gd name="connsiteX56" fmla="*/ 3336471 w 4463143"/>
                <a:gd name="connsiteY56" fmla="*/ 92528 h 1752600"/>
                <a:gd name="connsiteX57" fmla="*/ 3380014 w 4463143"/>
                <a:gd name="connsiteY57" fmla="*/ 59871 h 1752600"/>
                <a:gd name="connsiteX58" fmla="*/ 3434443 w 4463143"/>
                <a:gd name="connsiteY58" fmla="*/ 87085 h 1752600"/>
                <a:gd name="connsiteX59" fmla="*/ 3461657 w 4463143"/>
                <a:gd name="connsiteY59" fmla="*/ 136071 h 1752600"/>
                <a:gd name="connsiteX60" fmla="*/ 3429000 w 4463143"/>
                <a:gd name="connsiteY60" fmla="*/ 234042 h 1752600"/>
                <a:gd name="connsiteX61" fmla="*/ 3450771 w 4463143"/>
                <a:gd name="connsiteY61" fmla="*/ 299357 h 1752600"/>
                <a:gd name="connsiteX62" fmla="*/ 3505200 w 4463143"/>
                <a:gd name="connsiteY62" fmla="*/ 386442 h 1752600"/>
                <a:gd name="connsiteX63" fmla="*/ 3543300 w 4463143"/>
                <a:gd name="connsiteY63" fmla="*/ 429985 h 1752600"/>
                <a:gd name="connsiteX64" fmla="*/ 3592286 w 4463143"/>
                <a:gd name="connsiteY64" fmla="*/ 408214 h 1752600"/>
                <a:gd name="connsiteX65" fmla="*/ 3624943 w 4463143"/>
                <a:gd name="connsiteY65" fmla="*/ 424542 h 1752600"/>
                <a:gd name="connsiteX66" fmla="*/ 3652157 w 4463143"/>
                <a:gd name="connsiteY66" fmla="*/ 451757 h 1752600"/>
                <a:gd name="connsiteX67" fmla="*/ 3624943 w 4463143"/>
                <a:gd name="connsiteY67" fmla="*/ 500742 h 1752600"/>
                <a:gd name="connsiteX68" fmla="*/ 3695700 w 4463143"/>
                <a:gd name="connsiteY68" fmla="*/ 533400 h 1752600"/>
                <a:gd name="connsiteX69" fmla="*/ 3771900 w 4463143"/>
                <a:gd name="connsiteY69" fmla="*/ 544285 h 1752600"/>
                <a:gd name="connsiteX70" fmla="*/ 3810000 w 4463143"/>
                <a:gd name="connsiteY70" fmla="*/ 495300 h 1752600"/>
                <a:gd name="connsiteX71" fmla="*/ 3891643 w 4463143"/>
                <a:gd name="connsiteY71" fmla="*/ 511628 h 1752600"/>
                <a:gd name="connsiteX72" fmla="*/ 3989614 w 4463143"/>
                <a:gd name="connsiteY72" fmla="*/ 473528 h 1752600"/>
                <a:gd name="connsiteX73" fmla="*/ 4033157 w 4463143"/>
                <a:gd name="connsiteY73" fmla="*/ 468085 h 1752600"/>
                <a:gd name="connsiteX74" fmla="*/ 4087586 w 4463143"/>
                <a:gd name="connsiteY74" fmla="*/ 533400 h 1752600"/>
                <a:gd name="connsiteX75" fmla="*/ 4071257 w 4463143"/>
                <a:gd name="connsiteY75" fmla="*/ 582385 h 1752600"/>
                <a:gd name="connsiteX76" fmla="*/ 4076700 w 4463143"/>
                <a:gd name="connsiteY76" fmla="*/ 625928 h 1752600"/>
                <a:gd name="connsiteX77" fmla="*/ 4125686 w 4463143"/>
                <a:gd name="connsiteY77" fmla="*/ 631371 h 1752600"/>
                <a:gd name="connsiteX78" fmla="*/ 4147457 w 4463143"/>
                <a:gd name="connsiteY78" fmla="*/ 674914 h 1752600"/>
                <a:gd name="connsiteX79" fmla="*/ 4207328 w 4463143"/>
                <a:gd name="connsiteY79" fmla="*/ 680357 h 1752600"/>
                <a:gd name="connsiteX80" fmla="*/ 4229100 w 4463143"/>
                <a:gd name="connsiteY80" fmla="*/ 669471 h 1752600"/>
                <a:gd name="connsiteX81" fmla="*/ 4267200 w 4463143"/>
                <a:gd name="connsiteY81" fmla="*/ 691242 h 1752600"/>
                <a:gd name="connsiteX82" fmla="*/ 4316186 w 4463143"/>
                <a:gd name="connsiteY82" fmla="*/ 669471 h 1752600"/>
                <a:gd name="connsiteX83" fmla="*/ 4359728 w 4463143"/>
                <a:gd name="connsiteY83" fmla="*/ 685800 h 1752600"/>
                <a:gd name="connsiteX84" fmla="*/ 4397828 w 4463143"/>
                <a:gd name="connsiteY84" fmla="*/ 702128 h 1752600"/>
                <a:gd name="connsiteX85" fmla="*/ 4414157 w 4463143"/>
                <a:gd name="connsiteY85" fmla="*/ 756557 h 1752600"/>
                <a:gd name="connsiteX86" fmla="*/ 4463143 w 4463143"/>
                <a:gd name="connsiteY86" fmla="*/ 772885 h 1752600"/>
                <a:gd name="connsiteX87" fmla="*/ 4414157 w 4463143"/>
                <a:gd name="connsiteY87" fmla="*/ 930728 h 1752600"/>
                <a:gd name="connsiteX88" fmla="*/ 4359728 w 4463143"/>
                <a:gd name="connsiteY88" fmla="*/ 985157 h 1752600"/>
                <a:gd name="connsiteX89" fmla="*/ 4376057 w 4463143"/>
                <a:gd name="connsiteY89" fmla="*/ 1050471 h 1752600"/>
                <a:gd name="connsiteX90" fmla="*/ 4365171 w 4463143"/>
                <a:gd name="connsiteY90" fmla="*/ 1121228 h 1752600"/>
                <a:gd name="connsiteX91" fmla="*/ 4321628 w 4463143"/>
                <a:gd name="connsiteY91" fmla="*/ 1159328 h 1752600"/>
                <a:gd name="connsiteX92" fmla="*/ 4337957 w 4463143"/>
                <a:gd name="connsiteY92" fmla="*/ 1240971 h 1752600"/>
                <a:gd name="connsiteX93" fmla="*/ 4272643 w 4463143"/>
                <a:gd name="connsiteY93" fmla="*/ 1328057 h 1752600"/>
                <a:gd name="connsiteX94" fmla="*/ 4223657 w 4463143"/>
                <a:gd name="connsiteY94" fmla="*/ 1404257 h 1752600"/>
                <a:gd name="connsiteX95" fmla="*/ 4256314 w 4463143"/>
                <a:gd name="connsiteY95" fmla="*/ 1453242 h 1752600"/>
                <a:gd name="connsiteX96" fmla="*/ 4283528 w 4463143"/>
                <a:gd name="connsiteY96" fmla="*/ 1496785 h 1752600"/>
                <a:gd name="connsiteX97" fmla="*/ 4191000 w 4463143"/>
                <a:gd name="connsiteY97" fmla="*/ 1556657 h 1752600"/>
                <a:gd name="connsiteX98" fmla="*/ 4087586 w 4463143"/>
                <a:gd name="connsiteY98" fmla="*/ 1589314 h 1752600"/>
                <a:gd name="connsiteX99" fmla="*/ 4044043 w 4463143"/>
                <a:gd name="connsiteY99" fmla="*/ 1600200 h 1752600"/>
                <a:gd name="connsiteX100" fmla="*/ 3973286 w 4463143"/>
                <a:gd name="connsiteY100" fmla="*/ 1638300 h 1752600"/>
                <a:gd name="connsiteX101" fmla="*/ 3837214 w 4463143"/>
                <a:gd name="connsiteY101" fmla="*/ 1676400 h 1752600"/>
                <a:gd name="connsiteX102" fmla="*/ 3690257 w 4463143"/>
                <a:gd name="connsiteY102" fmla="*/ 1643742 h 1752600"/>
                <a:gd name="connsiteX103" fmla="*/ 3652157 w 4463143"/>
                <a:gd name="connsiteY103" fmla="*/ 1643742 h 1752600"/>
                <a:gd name="connsiteX104" fmla="*/ 3575957 w 4463143"/>
                <a:gd name="connsiteY104" fmla="*/ 1714500 h 1752600"/>
                <a:gd name="connsiteX105" fmla="*/ 3499757 w 4463143"/>
                <a:gd name="connsiteY105" fmla="*/ 1709057 h 1752600"/>
                <a:gd name="connsiteX106" fmla="*/ 3401786 w 4463143"/>
                <a:gd name="connsiteY106" fmla="*/ 1627414 h 1752600"/>
                <a:gd name="connsiteX107" fmla="*/ 3314700 w 4463143"/>
                <a:gd name="connsiteY107" fmla="*/ 1589314 h 1752600"/>
                <a:gd name="connsiteX108" fmla="*/ 3260271 w 4463143"/>
                <a:gd name="connsiteY108" fmla="*/ 1600200 h 1752600"/>
                <a:gd name="connsiteX109" fmla="*/ 3167743 w 4463143"/>
                <a:gd name="connsiteY109" fmla="*/ 1589314 h 1752600"/>
                <a:gd name="connsiteX110" fmla="*/ 3091543 w 4463143"/>
                <a:gd name="connsiteY110" fmla="*/ 1545771 h 1752600"/>
                <a:gd name="connsiteX111" fmla="*/ 3064328 w 4463143"/>
                <a:gd name="connsiteY111" fmla="*/ 1502228 h 1752600"/>
                <a:gd name="connsiteX112" fmla="*/ 2824843 w 4463143"/>
                <a:gd name="connsiteY112" fmla="*/ 1496785 h 1752600"/>
                <a:gd name="connsiteX113" fmla="*/ 2928257 w 4463143"/>
                <a:gd name="connsiteY113" fmla="*/ 1491342 h 1752600"/>
                <a:gd name="connsiteX114" fmla="*/ 2884714 w 4463143"/>
                <a:gd name="connsiteY114" fmla="*/ 1562100 h 1752600"/>
                <a:gd name="connsiteX115" fmla="*/ 2759528 w 4463143"/>
                <a:gd name="connsiteY115" fmla="*/ 1643742 h 1752600"/>
                <a:gd name="connsiteX116" fmla="*/ 2705100 w 4463143"/>
                <a:gd name="connsiteY116" fmla="*/ 1654628 h 1752600"/>
                <a:gd name="connsiteX117" fmla="*/ 2579914 w 4463143"/>
                <a:gd name="connsiteY117" fmla="*/ 1649185 h 1752600"/>
                <a:gd name="connsiteX118" fmla="*/ 2530928 w 4463143"/>
                <a:gd name="connsiteY118" fmla="*/ 1665514 h 1752600"/>
                <a:gd name="connsiteX119" fmla="*/ 2492828 w 4463143"/>
                <a:gd name="connsiteY119" fmla="*/ 1709057 h 1752600"/>
                <a:gd name="connsiteX120" fmla="*/ 2481943 w 4463143"/>
                <a:gd name="connsiteY120" fmla="*/ 1660071 h 1752600"/>
                <a:gd name="connsiteX121" fmla="*/ 2454728 w 4463143"/>
                <a:gd name="connsiteY121" fmla="*/ 1654628 h 1752600"/>
                <a:gd name="connsiteX122" fmla="*/ 2383971 w 4463143"/>
                <a:gd name="connsiteY122" fmla="*/ 1719942 h 1752600"/>
                <a:gd name="connsiteX123" fmla="*/ 2383971 w 4463143"/>
                <a:gd name="connsiteY123" fmla="*/ 1719942 h 1752600"/>
                <a:gd name="connsiteX124" fmla="*/ 2345871 w 4463143"/>
                <a:gd name="connsiteY124" fmla="*/ 1752600 h 1752600"/>
                <a:gd name="connsiteX125" fmla="*/ 2247900 w 4463143"/>
                <a:gd name="connsiteY125" fmla="*/ 1698171 h 1752600"/>
                <a:gd name="connsiteX126" fmla="*/ 2193471 w 4463143"/>
                <a:gd name="connsiteY126" fmla="*/ 1654628 h 1752600"/>
                <a:gd name="connsiteX127" fmla="*/ 2193471 w 4463143"/>
                <a:gd name="connsiteY127" fmla="*/ 1654628 h 1752600"/>
                <a:gd name="connsiteX128" fmla="*/ 2084614 w 4463143"/>
                <a:gd name="connsiteY128" fmla="*/ 1709057 h 1752600"/>
                <a:gd name="connsiteX129" fmla="*/ 2008414 w 4463143"/>
                <a:gd name="connsiteY129" fmla="*/ 1741714 h 1752600"/>
                <a:gd name="connsiteX130" fmla="*/ 1861457 w 4463143"/>
                <a:gd name="connsiteY130" fmla="*/ 1747157 h 1752600"/>
                <a:gd name="connsiteX131" fmla="*/ 1796143 w 4463143"/>
                <a:gd name="connsiteY131" fmla="*/ 1676400 h 1752600"/>
                <a:gd name="connsiteX132" fmla="*/ 1774371 w 4463143"/>
                <a:gd name="connsiteY132" fmla="*/ 1611085 h 1752600"/>
                <a:gd name="connsiteX133" fmla="*/ 1730828 w 4463143"/>
                <a:gd name="connsiteY133" fmla="*/ 1632857 h 1752600"/>
                <a:gd name="connsiteX134" fmla="*/ 1638300 w 4463143"/>
                <a:gd name="connsiteY134" fmla="*/ 1589314 h 1752600"/>
                <a:gd name="connsiteX135" fmla="*/ 1551214 w 4463143"/>
                <a:gd name="connsiteY135" fmla="*/ 1567542 h 1752600"/>
                <a:gd name="connsiteX136" fmla="*/ 1464128 w 4463143"/>
                <a:gd name="connsiteY136" fmla="*/ 1660071 h 1752600"/>
                <a:gd name="connsiteX137" fmla="*/ 1377043 w 4463143"/>
                <a:gd name="connsiteY137" fmla="*/ 1692728 h 1752600"/>
                <a:gd name="connsiteX138" fmla="*/ 1333500 w 4463143"/>
                <a:gd name="connsiteY138" fmla="*/ 1616528 h 1752600"/>
                <a:gd name="connsiteX139" fmla="*/ 1251857 w 4463143"/>
                <a:gd name="connsiteY139" fmla="*/ 1600200 h 1752600"/>
                <a:gd name="connsiteX140" fmla="*/ 1104900 w 4463143"/>
                <a:gd name="connsiteY140" fmla="*/ 1660071 h 1752600"/>
                <a:gd name="connsiteX141" fmla="*/ 1061357 w 4463143"/>
                <a:gd name="connsiteY141" fmla="*/ 1687285 h 1752600"/>
                <a:gd name="connsiteX142" fmla="*/ 1017814 w 4463143"/>
                <a:gd name="connsiteY142" fmla="*/ 1616528 h 1752600"/>
                <a:gd name="connsiteX143" fmla="*/ 968828 w 4463143"/>
                <a:gd name="connsiteY143" fmla="*/ 1567542 h 1752600"/>
                <a:gd name="connsiteX144" fmla="*/ 865414 w 4463143"/>
                <a:gd name="connsiteY144" fmla="*/ 1594757 h 1752600"/>
                <a:gd name="connsiteX145" fmla="*/ 816428 w 4463143"/>
                <a:gd name="connsiteY145" fmla="*/ 1551214 h 1752600"/>
                <a:gd name="connsiteX146" fmla="*/ 734786 w 4463143"/>
                <a:gd name="connsiteY146" fmla="*/ 1594757 h 1752600"/>
                <a:gd name="connsiteX147" fmla="*/ 653143 w 4463143"/>
                <a:gd name="connsiteY147" fmla="*/ 1594757 h 1752600"/>
                <a:gd name="connsiteX148" fmla="*/ 555171 w 4463143"/>
                <a:gd name="connsiteY148" fmla="*/ 1632857 h 1752600"/>
                <a:gd name="connsiteX149" fmla="*/ 517071 w 4463143"/>
                <a:gd name="connsiteY149" fmla="*/ 1730828 h 1752600"/>
                <a:gd name="connsiteX150" fmla="*/ 457200 w 4463143"/>
                <a:gd name="connsiteY150" fmla="*/ 1714500 h 1752600"/>
                <a:gd name="connsiteX151" fmla="*/ 457200 w 4463143"/>
                <a:gd name="connsiteY151" fmla="*/ 1714500 h 1752600"/>
                <a:gd name="connsiteX152" fmla="*/ 391886 w 4463143"/>
                <a:gd name="connsiteY152" fmla="*/ 1698171 h 1752600"/>
                <a:gd name="connsiteX153" fmla="*/ 364671 w 4463143"/>
                <a:gd name="connsiteY153" fmla="*/ 1687285 h 1752600"/>
                <a:gd name="connsiteX154" fmla="*/ 342900 w 4463143"/>
                <a:gd name="connsiteY154" fmla="*/ 1660071 h 1752600"/>
                <a:gd name="connsiteX155" fmla="*/ 244928 w 4463143"/>
                <a:gd name="connsiteY155" fmla="*/ 1513114 h 1752600"/>
                <a:gd name="connsiteX156" fmla="*/ 212271 w 4463143"/>
                <a:gd name="connsiteY156" fmla="*/ 1491342 h 1752600"/>
                <a:gd name="connsiteX157" fmla="*/ 212271 w 4463143"/>
                <a:gd name="connsiteY157" fmla="*/ 1491342 h 1752600"/>
                <a:gd name="connsiteX158" fmla="*/ 146957 w 4463143"/>
                <a:gd name="connsiteY158" fmla="*/ 1485900 h 1752600"/>
                <a:gd name="connsiteX159" fmla="*/ 81643 w 4463143"/>
                <a:gd name="connsiteY159" fmla="*/ 1366157 h 1752600"/>
                <a:gd name="connsiteX160" fmla="*/ 92528 w 4463143"/>
                <a:gd name="connsiteY160" fmla="*/ 1355271 h 1752600"/>
                <a:gd name="connsiteX161" fmla="*/ 87086 w 4463143"/>
                <a:gd name="connsiteY161" fmla="*/ 1300842 h 1752600"/>
                <a:gd name="connsiteX162" fmla="*/ 119743 w 4463143"/>
                <a:gd name="connsiteY162" fmla="*/ 1257300 h 1752600"/>
                <a:gd name="connsiteX163" fmla="*/ 125186 w 4463143"/>
                <a:gd name="connsiteY163" fmla="*/ 1186542 h 1752600"/>
                <a:gd name="connsiteX164" fmla="*/ 81643 w 4463143"/>
                <a:gd name="connsiteY164" fmla="*/ 1088571 h 1752600"/>
                <a:gd name="connsiteX165" fmla="*/ 48986 w 4463143"/>
                <a:gd name="connsiteY165" fmla="*/ 1088571 h 1752600"/>
                <a:gd name="connsiteX166" fmla="*/ 43543 w 4463143"/>
                <a:gd name="connsiteY166" fmla="*/ 1023257 h 1752600"/>
                <a:gd name="connsiteX167" fmla="*/ 59871 w 4463143"/>
                <a:gd name="connsiteY167" fmla="*/ 974271 h 1752600"/>
                <a:gd name="connsiteX168" fmla="*/ 0 w 4463143"/>
                <a:gd name="connsiteY168" fmla="*/ 870857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4463143" h="1752600">
                  <a:moveTo>
                    <a:pt x="0" y="870857"/>
                  </a:moveTo>
                  <a:lnTo>
                    <a:pt x="223157" y="778328"/>
                  </a:lnTo>
                  <a:lnTo>
                    <a:pt x="402771" y="669471"/>
                  </a:lnTo>
                  <a:lnTo>
                    <a:pt x="484414" y="620485"/>
                  </a:lnTo>
                  <a:lnTo>
                    <a:pt x="533400" y="571500"/>
                  </a:lnTo>
                  <a:lnTo>
                    <a:pt x="620486" y="538842"/>
                  </a:lnTo>
                  <a:lnTo>
                    <a:pt x="669471" y="489857"/>
                  </a:lnTo>
                  <a:lnTo>
                    <a:pt x="685800" y="484414"/>
                  </a:lnTo>
                  <a:lnTo>
                    <a:pt x="718457" y="451757"/>
                  </a:lnTo>
                  <a:lnTo>
                    <a:pt x="789214" y="429985"/>
                  </a:lnTo>
                  <a:lnTo>
                    <a:pt x="947057" y="364671"/>
                  </a:lnTo>
                  <a:lnTo>
                    <a:pt x="1028700" y="348342"/>
                  </a:lnTo>
                  <a:lnTo>
                    <a:pt x="1126671" y="304800"/>
                  </a:lnTo>
                  <a:lnTo>
                    <a:pt x="1159328" y="359228"/>
                  </a:lnTo>
                  <a:lnTo>
                    <a:pt x="1148443" y="402771"/>
                  </a:lnTo>
                  <a:lnTo>
                    <a:pt x="1132114" y="419100"/>
                  </a:lnTo>
                  <a:lnTo>
                    <a:pt x="1132114" y="489857"/>
                  </a:lnTo>
                  <a:lnTo>
                    <a:pt x="1181100" y="527957"/>
                  </a:lnTo>
                  <a:lnTo>
                    <a:pt x="1208314" y="571500"/>
                  </a:lnTo>
                  <a:lnTo>
                    <a:pt x="1333500" y="582385"/>
                  </a:lnTo>
                  <a:lnTo>
                    <a:pt x="1338943" y="517071"/>
                  </a:lnTo>
                  <a:lnTo>
                    <a:pt x="1349828" y="495300"/>
                  </a:lnTo>
                  <a:lnTo>
                    <a:pt x="1409700" y="489857"/>
                  </a:lnTo>
                  <a:lnTo>
                    <a:pt x="1464128" y="468085"/>
                  </a:lnTo>
                  <a:lnTo>
                    <a:pt x="1529443" y="506185"/>
                  </a:lnTo>
                  <a:lnTo>
                    <a:pt x="1676400" y="538842"/>
                  </a:lnTo>
                  <a:lnTo>
                    <a:pt x="1703614" y="587828"/>
                  </a:lnTo>
                  <a:lnTo>
                    <a:pt x="1719943" y="647700"/>
                  </a:lnTo>
                  <a:lnTo>
                    <a:pt x="1812471" y="631371"/>
                  </a:lnTo>
                  <a:lnTo>
                    <a:pt x="1828800" y="625928"/>
                  </a:lnTo>
                  <a:lnTo>
                    <a:pt x="1856014" y="669471"/>
                  </a:lnTo>
                  <a:lnTo>
                    <a:pt x="2051957" y="571500"/>
                  </a:lnTo>
                  <a:lnTo>
                    <a:pt x="2198914" y="468085"/>
                  </a:lnTo>
                  <a:lnTo>
                    <a:pt x="2264228" y="424542"/>
                  </a:lnTo>
                  <a:lnTo>
                    <a:pt x="2307771" y="315685"/>
                  </a:lnTo>
                  <a:lnTo>
                    <a:pt x="2345871" y="288471"/>
                  </a:lnTo>
                  <a:lnTo>
                    <a:pt x="2536371" y="304800"/>
                  </a:lnTo>
                  <a:lnTo>
                    <a:pt x="2585357" y="272142"/>
                  </a:lnTo>
                  <a:lnTo>
                    <a:pt x="2552700" y="195942"/>
                  </a:lnTo>
                  <a:lnTo>
                    <a:pt x="2520043" y="125185"/>
                  </a:lnTo>
                  <a:lnTo>
                    <a:pt x="2634343" y="81642"/>
                  </a:lnTo>
                  <a:lnTo>
                    <a:pt x="2705100" y="43542"/>
                  </a:lnTo>
                  <a:lnTo>
                    <a:pt x="2726871" y="114300"/>
                  </a:lnTo>
                  <a:lnTo>
                    <a:pt x="2792186" y="163285"/>
                  </a:lnTo>
                  <a:lnTo>
                    <a:pt x="2901043" y="152400"/>
                  </a:lnTo>
                  <a:lnTo>
                    <a:pt x="2933700" y="81642"/>
                  </a:lnTo>
                  <a:lnTo>
                    <a:pt x="3031671" y="0"/>
                  </a:lnTo>
                  <a:lnTo>
                    <a:pt x="3058886" y="5442"/>
                  </a:lnTo>
                  <a:lnTo>
                    <a:pt x="3118757" y="65314"/>
                  </a:lnTo>
                  <a:lnTo>
                    <a:pt x="3129643" y="114300"/>
                  </a:lnTo>
                  <a:lnTo>
                    <a:pt x="3091543" y="152400"/>
                  </a:lnTo>
                  <a:lnTo>
                    <a:pt x="3091543" y="152400"/>
                  </a:lnTo>
                  <a:lnTo>
                    <a:pt x="3086100" y="206828"/>
                  </a:lnTo>
                  <a:lnTo>
                    <a:pt x="3145971" y="179614"/>
                  </a:lnTo>
                  <a:lnTo>
                    <a:pt x="3233057" y="212271"/>
                  </a:lnTo>
                  <a:lnTo>
                    <a:pt x="3287486" y="179614"/>
                  </a:lnTo>
                  <a:lnTo>
                    <a:pt x="3336471" y="92528"/>
                  </a:lnTo>
                  <a:lnTo>
                    <a:pt x="3380014" y="59871"/>
                  </a:lnTo>
                  <a:lnTo>
                    <a:pt x="3434443" y="87085"/>
                  </a:lnTo>
                  <a:lnTo>
                    <a:pt x="3461657" y="136071"/>
                  </a:lnTo>
                  <a:lnTo>
                    <a:pt x="3429000" y="234042"/>
                  </a:lnTo>
                  <a:lnTo>
                    <a:pt x="3450771" y="299357"/>
                  </a:lnTo>
                  <a:lnTo>
                    <a:pt x="3505200" y="386442"/>
                  </a:lnTo>
                  <a:lnTo>
                    <a:pt x="3543300" y="429985"/>
                  </a:lnTo>
                  <a:lnTo>
                    <a:pt x="3592286" y="408214"/>
                  </a:lnTo>
                  <a:lnTo>
                    <a:pt x="3624943" y="424542"/>
                  </a:lnTo>
                  <a:lnTo>
                    <a:pt x="3652157" y="451757"/>
                  </a:lnTo>
                  <a:lnTo>
                    <a:pt x="3624943" y="500742"/>
                  </a:lnTo>
                  <a:lnTo>
                    <a:pt x="3695700" y="533400"/>
                  </a:lnTo>
                  <a:lnTo>
                    <a:pt x="3771900" y="544285"/>
                  </a:lnTo>
                  <a:lnTo>
                    <a:pt x="3810000" y="495300"/>
                  </a:lnTo>
                  <a:lnTo>
                    <a:pt x="3891643" y="511628"/>
                  </a:lnTo>
                  <a:lnTo>
                    <a:pt x="3989614" y="473528"/>
                  </a:lnTo>
                  <a:lnTo>
                    <a:pt x="4033157" y="468085"/>
                  </a:lnTo>
                  <a:lnTo>
                    <a:pt x="4087586" y="533400"/>
                  </a:lnTo>
                  <a:lnTo>
                    <a:pt x="4071257" y="582385"/>
                  </a:lnTo>
                  <a:lnTo>
                    <a:pt x="4076700" y="625928"/>
                  </a:lnTo>
                  <a:lnTo>
                    <a:pt x="4125686" y="631371"/>
                  </a:lnTo>
                  <a:lnTo>
                    <a:pt x="4147457" y="674914"/>
                  </a:lnTo>
                  <a:lnTo>
                    <a:pt x="4207328" y="680357"/>
                  </a:lnTo>
                  <a:lnTo>
                    <a:pt x="4229100" y="669471"/>
                  </a:lnTo>
                  <a:lnTo>
                    <a:pt x="4267200" y="691242"/>
                  </a:lnTo>
                  <a:lnTo>
                    <a:pt x="4316186" y="669471"/>
                  </a:lnTo>
                  <a:lnTo>
                    <a:pt x="4359728" y="685800"/>
                  </a:lnTo>
                  <a:lnTo>
                    <a:pt x="4397828" y="702128"/>
                  </a:lnTo>
                  <a:lnTo>
                    <a:pt x="4414157" y="756557"/>
                  </a:lnTo>
                  <a:lnTo>
                    <a:pt x="4463143" y="772885"/>
                  </a:lnTo>
                  <a:lnTo>
                    <a:pt x="4414157" y="930728"/>
                  </a:lnTo>
                  <a:lnTo>
                    <a:pt x="4359728" y="985157"/>
                  </a:lnTo>
                  <a:lnTo>
                    <a:pt x="4376057" y="1050471"/>
                  </a:lnTo>
                  <a:lnTo>
                    <a:pt x="4365171" y="1121228"/>
                  </a:lnTo>
                  <a:lnTo>
                    <a:pt x="4321628" y="1159328"/>
                  </a:lnTo>
                  <a:lnTo>
                    <a:pt x="4337957" y="1240971"/>
                  </a:lnTo>
                  <a:lnTo>
                    <a:pt x="4272643" y="1328057"/>
                  </a:lnTo>
                  <a:lnTo>
                    <a:pt x="4223657" y="1404257"/>
                  </a:lnTo>
                  <a:lnTo>
                    <a:pt x="4256314" y="1453242"/>
                  </a:lnTo>
                  <a:lnTo>
                    <a:pt x="4283528" y="1496785"/>
                  </a:lnTo>
                  <a:lnTo>
                    <a:pt x="4191000" y="1556657"/>
                  </a:lnTo>
                  <a:lnTo>
                    <a:pt x="4087586" y="1589314"/>
                  </a:lnTo>
                  <a:lnTo>
                    <a:pt x="4044043" y="1600200"/>
                  </a:lnTo>
                  <a:lnTo>
                    <a:pt x="3973286" y="1638300"/>
                  </a:lnTo>
                  <a:lnTo>
                    <a:pt x="3837214" y="1676400"/>
                  </a:lnTo>
                  <a:lnTo>
                    <a:pt x="3690257" y="1643742"/>
                  </a:lnTo>
                  <a:lnTo>
                    <a:pt x="3652157" y="1643742"/>
                  </a:lnTo>
                  <a:lnTo>
                    <a:pt x="3575957" y="1714500"/>
                  </a:lnTo>
                  <a:lnTo>
                    <a:pt x="3499757" y="1709057"/>
                  </a:lnTo>
                  <a:lnTo>
                    <a:pt x="3401786" y="1627414"/>
                  </a:lnTo>
                  <a:lnTo>
                    <a:pt x="3314700" y="1589314"/>
                  </a:lnTo>
                  <a:lnTo>
                    <a:pt x="3260271" y="1600200"/>
                  </a:lnTo>
                  <a:lnTo>
                    <a:pt x="3167743" y="1589314"/>
                  </a:lnTo>
                  <a:lnTo>
                    <a:pt x="3091543" y="1545771"/>
                  </a:lnTo>
                  <a:lnTo>
                    <a:pt x="3064328" y="1502228"/>
                  </a:lnTo>
                  <a:cubicBezTo>
                    <a:pt x="2944832" y="1491364"/>
                    <a:pt x="3024496" y="1496785"/>
                    <a:pt x="2824843" y="1496785"/>
                  </a:cubicBezTo>
                  <a:lnTo>
                    <a:pt x="2928257" y="1491342"/>
                  </a:lnTo>
                  <a:lnTo>
                    <a:pt x="2884714" y="1562100"/>
                  </a:lnTo>
                  <a:lnTo>
                    <a:pt x="2759528" y="1643742"/>
                  </a:lnTo>
                  <a:lnTo>
                    <a:pt x="2705100" y="1654628"/>
                  </a:lnTo>
                  <a:lnTo>
                    <a:pt x="2579914" y="1649185"/>
                  </a:lnTo>
                  <a:lnTo>
                    <a:pt x="2530928" y="1665514"/>
                  </a:lnTo>
                  <a:lnTo>
                    <a:pt x="2492828" y="1709057"/>
                  </a:lnTo>
                  <a:lnTo>
                    <a:pt x="2481943" y="1660071"/>
                  </a:lnTo>
                  <a:lnTo>
                    <a:pt x="2454728" y="1654628"/>
                  </a:lnTo>
                  <a:lnTo>
                    <a:pt x="2383971" y="1719942"/>
                  </a:lnTo>
                  <a:lnTo>
                    <a:pt x="2383971" y="1719942"/>
                  </a:lnTo>
                  <a:lnTo>
                    <a:pt x="2345871" y="1752600"/>
                  </a:lnTo>
                  <a:lnTo>
                    <a:pt x="2247900" y="1698171"/>
                  </a:lnTo>
                  <a:lnTo>
                    <a:pt x="2193471" y="1654628"/>
                  </a:lnTo>
                  <a:lnTo>
                    <a:pt x="2193471" y="1654628"/>
                  </a:lnTo>
                  <a:lnTo>
                    <a:pt x="2084614" y="1709057"/>
                  </a:lnTo>
                  <a:lnTo>
                    <a:pt x="2008414" y="1741714"/>
                  </a:lnTo>
                  <a:lnTo>
                    <a:pt x="1861457" y="1747157"/>
                  </a:lnTo>
                  <a:lnTo>
                    <a:pt x="1796143" y="1676400"/>
                  </a:lnTo>
                  <a:lnTo>
                    <a:pt x="1774371" y="1611085"/>
                  </a:lnTo>
                  <a:lnTo>
                    <a:pt x="1730828" y="1632857"/>
                  </a:lnTo>
                  <a:lnTo>
                    <a:pt x="1638300" y="1589314"/>
                  </a:lnTo>
                  <a:lnTo>
                    <a:pt x="1551214" y="1567542"/>
                  </a:lnTo>
                  <a:lnTo>
                    <a:pt x="1464128" y="1660071"/>
                  </a:lnTo>
                  <a:lnTo>
                    <a:pt x="1377043" y="1692728"/>
                  </a:lnTo>
                  <a:lnTo>
                    <a:pt x="1333500" y="1616528"/>
                  </a:lnTo>
                  <a:lnTo>
                    <a:pt x="1251857" y="1600200"/>
                  </a:lnTo>
                  <a:lnTo>
                    <a:pt x="1104900" y="1660071"/>
                  </a:lnTo>
                  <a:lnTo>
                    <a:pt x="1061357" y="1687285"/>
                  </a:lnTo>
                  <a:lnTo>
                    <a:pt x="1017814" y="1616528"/>
                  </a:lnTo>
                  <a:lnTo>
                    <a:pt x="968828" y="1567542"/>
                  </a:lnTo>
                  <a:lnTo>
                    <a:pt x="865414" y="1594757"/>
                  </a:lnTo>
                  <a:lnTo>
                    <a:pt x="816428" y="1551214"/>
                  </a:lnTo>
                  <a:lnTo>
                    <a:pt x="734786" y="1594757"/>
                  </a:lnTo>
                  <a:lnTo>
                    <a:pt x="653143" y="1594757"/>
                  </a:lnTo>
                  <a:lnTo>
                    <a:pt x="555171" y="1632857"/>
                  </a:lnTo>
                  <a:lnTo>
                    <a:pt x="517071" y="1730828"/>
                  </a:lnTo>
                  <a:lnTo>
                    <a:pt x="457200" y="1714500"/>
                  </a:lnTo>
                  <a:lnTo>
                    <a:pt x="457200" y="1714500"/>
                  </a:lnTo>
                  <a:lnTo>
                    <a:pt x="391886" y="1698171"/>
                  </a:lnTo>
                  <a:lnTo>
                    <a:pt x="364671" y="1687285"/>
                  </a:lnTo>
                  <a:lnTo>
                    <a:pt x="342900" y="1660071"/>
                  </a:lnTo>
                  <a:lnTo>
                    <a:pt x="244928" y="1513114"/>
                  </a:lnTo>
                  <a:lnTo>
                    <a:pt x="212271" y="1491342"/>
                  </a:lnTo>
                  <a:lnTo>
                    <a:pt x="212271" y="1491342"/>
                  </a:lnTo>
                  <a:lnTo>
                    <a:pt x="146957" y="1485900"/>
                  </a:lnTo>
                  <a:lnTo>
                    <a:pt x="81643" y="1366157"/>
                  </a:lnTo>
                  <a:lnTo>
                    <a:pt x="92528" y="1355271"/>
                  </a:lnTo>
                  <a:lnTo>
                    <a:pt x="87086" y="1300842"/>
                  </a:lnTo>
                  <a:lnTo>
                    <a:pt x="119743" y="1257300"/>
                  </a:lnTo>
                  <a:lnTo>
                    <a:pt x="125186" y="1186542"/>
                  </a:lnTo>
                  <a:lnTo>
                    <a:pt x="81643" y="1088571"/>
                  </a:lnTo>
                  <a:lnTo>
                    <a:pt x="48986" y="1088571"/>
                  </a:lnTo>
                  <a:lnTo>
                    <a:pt x="43543" y="1023257"/>
                  </a:lnTo>
                  <a:lnTo>
                    <a:pt x="59871" y="974271"/>
                  </a:lnTo>
                  <a:lnTo>
                    <a:pt x="0" y="870857"/>
                  </a:lnTo>
                  <a:close/>
                </a:path>
              </a:pathLst>
            </a:cu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Tekstvak 15">
              <a:extLst>
                <a:ext uri="{FF2B5EF4-FFF2-40B4-BE49-F238E27FC236}">
                  <a16:creationId xmlns:a16="http://schemas.microsoft.com/office/drawing/2014/main" id="{D6810AFB-F587-45DB-B2B3-BC0BA60AFC2F}"/>
                </a:ext>
              </a:extLst>
            </p:cNvPr>
            <p:cNvSpPr txBox="1"/>
            <p:nvPr/>
          </p:nvSpPr>
          <p:spPr>
            <a:xfrm>
              <a:off x="4174933" y="2615385"/>
              <a:ext cx="1776953" cy="646331"/>
            </a:xfrm>
            <a:prstGeom prst="rect">
              <a:avLst/>
            </a:prstGeom>
            <a:noFill/>
          </p:spPr>
          <p:txBody>
            <a:bodyPr wrap="none" rtlCol="0">
              <a:spAutoFit/>
            </a:bodyPr>
            <a:lstStyle/>
            <a:p>
              <a:r>
                <a:rPr lang="nl-BE" b="1" dirty="0" err="1"/>
                <a:t>Flemish</a:t>
              </a:r>
              <a:r>
                <a:rPr lang="nl-BE" b="1" dirty="0"/>
                <a:t> </a:t>
              </a:r>
              <a:r>
                <a:rPr lang="nl-BE" b="1" dirty="0" err="1"/>
                <a:t>region</a:t>
              </a:r>
              <a:r>
                <a:rPr lang="nl-BE" b="1" dirty="0"/>
                <a:t> &amp;</a:t>
              </a:r>
            </a:p>
            <a:p>
              <a:r>
                <a:rPr lang="nl-BE" b="1" dirty="0"/>
                <a:t>community</a:t>
              </a:r>
            </a:p>
          </p:txBody>
        </p:sp>
      </p:grpSp>
      <p:grpSp>
        <p:nvGrpSpPr>
          <p:cNvPr id="17" name="Groep 16">
            <a:extLst>
              <a:ext uri="{FF2B5EF4-FFF2-40B4-BE49-F238E27FC236}">
                <a16:creationId xmlns:a16="http://schemas.microsoft.com/office/drawing/2014/main" id="{54991A05-A9D0-4057-9ECC-6251C2DE66B0}"/>
              </a:ext>
            </a:extLst>
          </p:cNvPr>
          <p:cNvGrpSpPr/>
          <p:nvPr/>
        </p:nvGrpSpPr>
        <p:grpSpPr>
          <a:xfrm>
            <a:off x="7524328" y="3196242"/>
            <a:ext cx="1590158" cy="1539567"/>
            <a:chOff x="6631502" y="3752165"/>
            <a:chExt cx="1590158" cy="1539567"/>
          </a:xfrm>
        </p:grpSpPr>
        <p:sp>
          <p:nvSpPr>
            <p:cNvPr id="18" name="Vrije vorm: vorm 17">
              <a:extLst>
                <a:ext uri="{FF2B5EF4-FFF2-40B4-BE49-F238E27FC236}">
                  <a16:creationId xmlns:a16="http://schemas.microsoft.com/office/drawing/2014/main" id="{A6CE0EBA-FEA7-42E7-8CE2-EC30976C5486}"/>
                </a:ext>
              </a:extLst>
            </p:cNvPr>
            <p:cNvSpPr/>
            <p:nvPr/>
          </p:nvSpPr>
          <p:spPr>
            <a:xfrm>
              <a:off x="6631502" y="3752165"/>
              <a:ext cx="614404" cy="1215985"/>
            </a:xfrm>
            <a:custGeom>
              <a:avLst/>
              <a:gdLst>
                <a:gd name="connsiteX0" fmla="*/ 40481 w 285750"/>
                <a:gd name="connsiteY0" fmla="*/ 0 h 700088"/>
                <a:gd name="connsiteX1" fmla="*/ 80963 w 285750"/>
                <a:gd name="connsiteY1" fmla="*/ 38100 h 700088"/>
                <a:gd name="connsiteX2" fmla="*/ 97631 w 285750"/>
                <a:gd name="connsiteY2" fmla="*/ 69057 h 700088"/>
                <a:gd name="connsiteX3" fmla="*/ 150019 w 285750"/>
                <a:gd name="connsiteY3" fmla="*/ 88107 h 700088"/>
                <a:gd name="connsiteX4" fmla="*/ 183356 w 285750"/>
                <a:gd name="connsiteY4" fmla="*/ 133350 h 700088"/>
                <a:gd name="connsiteX5" fmla="*/ 188119 w 285750"/>
                <a:gd name="connsiteY5" fmla="*/ 164307 h 700088"/>
                <a:gd name="connsiteX6" fmla="*/ 176213 w 285750"/>
                <a:gd name="connsiteY6" fmla="*/ 178594 h 700088"/>
                <a:gd name="connsiteX7" fmla="*/ 161925 w 285750"/>
                <a:gd name="connsiteY7" fmla="*/ 207169 h 700088"/>
                <a:gd name="connsiteX8" fmla="*/ 161925 w 285750"/>
                <a:gd name="connsiteY8" fmla="*/ 238125 h 700088"/>
                <a:gd name="connsiteX9" fmla="*/ 169069 w 285750"/>
                <a:gd name="connsiteY9" fmla="*/ 266700 h 700088"/>
                <a:gd name="connsiteX10" fmla="*/ 188119 w 285750"/>
                <a:gd name="connsiteY10" fmla="*/ 278607 h 700088"/>
                <a:gd name="connsiteX11" fmla="*/ 221456 w 285750"/>
                <a:gd name="connsiteY11" fmla="*/ 276225 h 700088"/>
                <a:gd name="connsiteX12" fmla="*/ 247650 w 285750"/>
                <a:gd name="connsiteY12" fmla="*/ 292894 h 700088"/>
                <a:gd name="connsiteX13" fmla="*/ 276225 w 285750"/>
                <a:gd name="connsiteY13" fmla="*/ 309563 h 700088"/>
                <a:gd name="connsiteX14" fmla="*/ 261938 w 285750"/>
                <a:gd name="connsiteY14" fmla="*/ 335757 h 700088"/>
                <a:gd name="connsiteX15" fmla="*/ 259556 w 285750"/>
                <a:gd name="connsiteY15" fmla="*/ 371475 h 700088"/>
                <a:gd name="connsiteX16" fmla="*/ 259556 w 285750"/>
                <a:gd name="connsiteY16" fmla="*/ 411957 h 700088"/>
                <a:gd name="connsiteX17" fmla="*/ 264319 w 285750"/>
                <a:gd name="connsiteY17" fmla="*/ 433388 h 700088"/>
                <a:gd name="connsiteX18" fmla="*/ 285750 w 285750"/>
                <a:gd name="connsiteY18" fmla="*/ 461963 h 700088"/>
                <a:gd name="connsiteX19" fmla="*/ 280988 w 285750"/>
                <a:gd name="connsiteY19" fmla="*/ 500063 h 700088"/>
                <a:gd name="connsiteX20" fmla="*/ 259556 w 285750"/>
                <a:gd name="connsiteY20" fmla="*/ 509588 h 700088"/>
                <a:gd name="connsiteX21" fmla="*/ 221456 w 285750"/>
                <a:gd name="connsiteY21" fmla="*/ 507207 h 700088"/>
                <a:gd name="connsiteX22" fmla="*/ 192881 w 285750"/>
                <a:gd name="connsiteY22" fmla="*/ 550069 h 700088"/>
                <a:gd name="connsiteX23" fmla="*/ 157163 w 285750"/>
                <a:gd name="connsiteY23" fmla="*/ 590550 h 700088"/>
                <a:gd name="connsiteX24" fmla="*/ 133350 w 285750"/>
                <a:gd name="connsiteY24" fmla="*/ 631032 h 700088"/>
                <a:gd name="connsiteX25" fmla="*/ 145256 w 285750"/>
                <a:gd name="connsiteY25" fmla="*/ 676275 h 700088"/>
                <a:gd name="connsiteX26" fmla="*/ 126206 w 285750"/>
                <a:gd name="connsiteY26" fmla="*/ 690563 h 700088"/>
                <a:gd name="connsiteX27" fmla="*/ 104775 w 285750"/>
                <a:gd name="connsiteY27" fmla="*/ 700088 h 700088"/>
                <a:gd name="connsiteX28" fmla="*/ 76200 w 285750"/>
                <a:gd name="connsiteY28" fmla="*/ 692944 h 700088"/>
                <a:gd name="connsiteX29" fmla="*/ 66675 w 285750"/>
                <a:gd name="connsiteY29" fmla="*/ 666750 h 700088"/>
                <a:gd name="connsiteX30" fmla="*/ 45244 w 285750"/>
                <a:gd name="connsiteY30" fmla="*/ 616744 h 700088"/>
                <a:gd name="connsiteX31" fmla="*/ 50006 w 285750"/>
                <a:gd name="connsiteY31" fmla="*/ 576263 h 700088"/>
                <a:gd name="connsiteX32" fmla="*/ 38100 w 285750"/>
                <a:gd name="connsiteY32" fmla="*/ 531019 h 700088"/>
                <a:gd name="connsiteX33" fmla="*/ 35719 w 285750"/>
                <a:gd name="connsiteY33" fmla="*/ 509588 h 700088"/>
                <a:gd name="connsiteX34" fmla="*/ 30956 w 285750"/>
                <a:gd name="connsiteY34" fmla="*/ 495300 h 700088"/>
                <a:gd name="connsiteX35" fmla="*/ 76200 w 285750"/>
                <a:gd name="connsiteY35" fmla="*/ 452438 h 700088"/>
                <a:gd name="connsiteX36" fmla="*/ 128588 w 285750"/>
                <a:gd name="connsiteY36" fmla="*/ 416719 h 700088"/>
                <a:gd name="connsiteX37" fmla="*/ 154781 w 285750"/>
                <a:gd name="connsiteY37" fmla="*/ 397669 h 700088"/>
                <a:gd name="connsiteX38" fmla="*/ 140494 w 285750"/>
                <a:gd name="connsiteY38" fmla="*/ 347663 h 700088"/>
                <a:gd name="connsiteX39" fmla="*/ 152400 w 285750"/>
                <a:gd name="connsiteY39" fmla="*/ 323850 h 700088"/>
                <a:gd name="connsiteX40" fmla="*/ 164306 w 285750"/>
                <a:gd name="connsiteY40" fmla="*/ 302419 h 700088"/>
                <a:gd name="connsiteX41" fmla="*/ 150019 w 285750"/>
                <a:gd name="connsiteY41" fmla="*/ 266700 h 700088"/>
                <a:gd name="connsiteX42" fmla="*/ 133350 w 285750"/>
                <a:gd name="connsiteY42" fmla="*/ 207169 h 700088"/>
                <a:gd name="connsiteX43" fmla="*/ 80963 w 285750"/>
                <a:gd name="connsiteY43" fmla="*/ 169069 h 700088"/>
                <a:gd name="connsiteX44" fmla="*/ 30956 w 285750"/>
                <a:gd name="connsiteY44" fmla="*/ 133350 h 700088"/>
                <a:gd name="connsiteX45" fmla="*/ 0 w 285750"/>
                <a:gd name="connsiteY45" fmla="*/ 85725 h 700088"/>
                <a:gd name="connsiteX46" fmla="*/ 40481 w 285750"/>
                <a:gd name="connsiteY46" fmla="*/ 0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5750" h="700088">
                  <a:moveTo>
                    <a:pt x="40481" y="0"/>
                  </a:moveTo>
                  <a:lnTo>
                    <a:pt x="80963" y="38100"/>
                  </a:lnTo>
                  <a:lnTo>
                    <a:pt x="97631" y="69057"/>
                  </a:lnTo>
                  <a:lnTo>
                    <a:pt x="150019" y="88107"/>
                  </a:lnTo>
                  <a:lnTo>
                    <a:pt x="183356" y="133350"/>
                  </a:lnTo>
                  <a:lnTo>
                    <a:pt x="188119" y="164307"/>
                  </a:lnTo>
                  <a:lnTo>
                    <a:pt x="176213" y="178594"/>
                  </a:lnTo>
                  <a:lnTo>
                    <a:pt x="161925" y="207169"/>
                  </a:lnTo>
                  <a:lnTo>
                    <a:pt x="161925" y="238125"/>
                  </a:lnTo>
                  <a:lnTo>
                    <a:pt x="169069" y="266700"/>
                  </a:lnTo>
                  <a:lnTo>
                    <a:pt x="188119" y="278607"/>
                  </a:lnTo>
                  <a:lnTo>
                    <a:pt x="221456" y="276225"/>
                  </a:lnTo>
                  <a:lnTo>
                    <a:pt x="247650" y="292894"/>
                  </a:lnTo>
                  <a:lnTo>
                    <a:pt x="276225" y="309563"/>
                  </a:lnTo>
                  <a:lnTo>
                    <a:pt x="261938" y="335757"/>
                  </a:lnTo>
                  <a:lnTo>
                    <a:pt x="259556" y="371475"/>
                  </a:lnTo>
                  <a:lnTo>
                    <a:pt x="259556" y="411957"/>
                  </a:lnTo>
                  <a:lnTo>
                    <a:pt x="264319" y="433388"/>
                  </a:lnTo>
                  <a:lnTo>
                    <a:pt x="285750" y="461963"/>
                  </a:lnTo>
                  <a:lnTo>
                    <a:pt x="280988" y="500063"/>
                  </a:lnTo>
                  <a:lnTo>
                    <a:pt x="259556" y="509588"/>
                  </a:lnTo>
                  <a:lnTo>
                    <a:pt x="221456" y="507207"/>
                  </a:lnTo>
                  <a:lnTo>
                    <a:pt x="192881" y="550069"/>
                  </a:lnTo>
                  <a:lnTo>
                    <a:pt x="157163" y="590550"/>
                  </a:lnTo>
                  <a:lnTo>
                    <a:pt x="133350" y="631032"/>
                  </a:lnTo>
                  <a:lnTo>
                    <a:pt x="145256" y="676275"/>
                  </a:lnTo>
                  <a:lnTo>
                    <a:pt x="126206" y="690563"/>
                  </a:lnTo>
                  <a:lnTo>
                    <a:pt x="104775" y="700088"/>
                  </a:lnTo>
                  <a:lnTo>
                    <a:pt x="76200" y="692944"/>
                  </a:lnTo>
                  <a:lnTo>
                    <a:pt x="66675" y="666750"/>
                  </a:lnTo>
                  <a:lnTo>
                    <a:pt x="45244" y="616744"/>
                  </a:lnTo>
                  <a:lnTo>
                    <a:pt x="50006" y="576263"/>
                  </a:lnTo>
                  <a:lnTo>
                    <a:pt x="38100" y="531019"/>
                  </a:lnTo>
                  <a:lnTo>
                    <a:pt x="35719" y="509588"/>
                  </a:lnTo>
                  <a:lnTo>
                    <a:pt x="30956" y="495300"/>
                  </a:lnTo>
                  <a:lnTo>
                    <a:pt x="76200" y="452438"/>
                  </a:lnTo>
                  <a:lnTo>
                    <a:pt x="128588" y="416719"/>
                  </a:lnTo>
                  <a:lnTo>
                    <a:pt x="154781" y="397669"/>
                  </a:lnTo>
                  <a:lnTo>
                    <a:pt x="140494" y="347663"/>
                  </a:lnTo>
                  <a:cubicBezTo>
                    <a:pt x="150475" y="325206"/>
                    <a:pt x="144492" y="331761"/>
                    <a:pt x="152400" y="323850"/>
                  </a:cubicBezTo>
                  <a:lnTo>
                    <a:pt x="164306" y="302419"/>
                  </a:lnTo>
                  <a:lnTo>
                    <a:pt x="150019" y="266700"/>
                  </a:lnTo>
                  <a:lnTo>
                    <a:pt x="133350" y="207169"/>
                  </a:lnTo>
                  <a:lnTo>
                    <a:pt x="80963" y="169069"/>
                  </a:lnTo>
                  <a:lnTo>
                    <a:pt x="30956" y="133350"/>
                  </a:lnTo>
                  <a:lnTo>
                    <a:pt x="0" y="85725"/>
                  </a:lnTo>
                  <a:lnTo>
                    <a:pt x="40481" y="0"/>
                  </a:lnTo>
                  <a:close/>
                </a:path>
              </a:pathLst>
            </a:cu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Tekstvak 18">
              <a:extLst>
                <a:ext uri="{FF2B5EF4-FFF2-40B4-BE49-F238E27FC236}">
                  <a16:creationId xmlns:a16="http://schemas.microsoft.com/office/drawing/2014/main" id="{DD1A72C4-EC6D-4E8E-BCAD-F2CE7F28AE78}"/>
                </a:ext>
              </a:extLst>
            </p:cNvPr>
            <p:cNvSpPr txBox="1"/>
            <p:nvPr/>
          </p:nvSpPr>
          <p:spPr>
            <a:xfrm>
              <a:off x="6951312" y="4645401"/>
              <a:ext cx="1270348" cy="646331"/>
            </a:xfrm>
            <a:prstGeom prst="rect">
              <a:avLst/>
            </a:prstGeom>
            <a:noFill/>
          </p:spPr>
          <p:txBody>
            <a:bodyPr wrap="none" rtlCol="0">
              <a:spAutoFit/>
            </a:bodyPr>
            <a:lstStyle/>
            <a:p>
              <a:r>
                <a:rPr lang="nl-BE" b="1" dirty="0" err="1"/>
                <a:t>German</a:t>
              </a:r>
              <a:endParaRPr lang="nl-BE" b="1" dirty="0"/>
            </a:p>
            <a:p>
              <a:r>
                <a:rPr lang="nl-BE" b="1" dirty="0"/>
                <a:t>community</a:t>
              </a:r>
            </a:p>
          </p:txBody>
        </p:sp>
      </p:grpSp>
      <p:grpSp>
        <p:nvGrpSpPr>
          <p:cNvPr id="20" name="Groep 19">
            <a:extLst>
              <a:ext uri="{FF2B5EF4-FFF2-40B4-BE49-F238E27FC236}">
                <a16:creationId xmlns:a16="http://schemas.microsoft.com/office/drawing/2014/main" id="{25694AD8-E7FD-44C5-8B1A-29568EB67A6D}"/>
              </a:ext>
            </a:extLst>
          </p:cNvPr>
          <p:cNvGrpSpPr/>
          <p:nvPr/>
        </p:nvGrpSpPr>
        <p:grpSpPr>
          <a:xfrm>
            <a:off x="4121968" y="2437312"/>
            <a:ext cx="1170668" cy="646331"/>
            <a:chOff x="3297918" y="3013413"/>
            <a:chExt cx="1170668" cy="646331"/>
          </a:xfrm>
        </p:grpSpPr>
        <p:sp>
          <p:nvSpPr>
            <p:cNvPr id="21" name="Vrije vorm 13">
              <a:extLst>
                <a:ext uri="{FF2B5EF4-FFF2-40B4-BE49-F238E27FC236}">
                  <a16:creationId xmlns:a16="http://schemas.microsoft.com/office/drawing/2014/main" id="{3DE5D804-C12B-4AAE-8250-750A4CF2FF45}"/>
                </a:ext>
              </a:extLst>
            </p:cNvPr>
            <p:cNvSpPr/>
            <p:nvPr/>
          </p:nvSpPr>
          <p:spPr>
            <a:xfrm>
              <a:off x="4158343" y="3352800"/>
              <a:ext cx="310243" cy="304800"/>
            </a:xfrm>
            <a:custGeom>
              <a:avLst/>
              <a:gdLst>
                <a:gd name="connsiteX0" fmla="*/ 92528 w 310243"/>
                <a:gd name="connsiteY0" fmla="*/ 43543 h 304800"/>
                <a:gd name="connsiteX1" fmla="*/ 152400 w 310243"/>
                <a:gd name="connsiteY1" fmla="*/ 32657 h 304800"/>
                <a:gd name="connsiteX2" fmla="*/ 201386 w 310243"/>
                <a:gd name="connsiteY2" fmla="*/ 0 h 304800"/>
                <a:gd name="connsiteX3" fmla="*/ 244928 w 310243"/>
                <a:gd name="connsiteY3" fmla="*/ 43543 h 304800"/>
                <a:gd name="connsiteX4" fmla="*/ 272143 w 310243"/>
                <a:gd name="connsiteY4" fmla="*/ 108857 h 304800"/>
                <a:gd name="connsiteX5" fmla="*/ 304800 w 310243"/>
                <a:gd name="connsiteY5" fmla="*/ 152400 h 304800"/>
                <a:gd name="connsiteX6" fmla="*/ 310243 w 310243"/>
                <a:gd name="connsiteY6" fmla="*/ 228600 h 304800"/>
                <a:gd name="connsiteX7" fmla="*/ 288471 w 310243"/>
                <a:gd name="connsiteY7" fmla="*/ 277586 h 304800"/>
                <a:gd name="connsiteX8" fmla="*/ 261257 w 310243"/>
                <a:gd name="connsiteY8" fmla="*/ 288471 h 304800"/>
                <a:gd name="connsiteX9" fmla="*/ 201386 w 310243"/>
                <a:gd name="connsiteY9" fmla="*/ 304800 h 304800"/>
                <a:gd name="connsiteX10" fmla="*/ 157843 w 310243"/>
                <a:gd name="connsiteY10" fmla="*/ 261257 h 304800"/>
                <a:gd name="connsiteX11" fmla="*/ 76200 w 310243"/>
                <a:gd name="connsiteY11" fmla="*/ 261257 h 304800"/>
                <a:gd name="connsiteX12" fmla="*/ 54428 w 310243"/>
                <a:gd name="connsiteY12" fmla="*/ 239486 h 304800"/>
                <a:gd name="connsiteX13" fmla="*/ 0 w 310243"/>
                <a:gd name="connsiteY13" fmla="*/ 201386 h 304800"/>
                <a:gd name="connsiteX14" fmla="*/ 43543 w 310243"/>
                <a:gd name="connsiteY14" fmla="*/ 130629 h 304800"/>
                <a:gd name="connsiteX15" fmla="*/ 92528 w 310243"/>
                <a:gd name="connsiteY15" fmla="*/ 43543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243" h="304800">
                  <a:moveTo>
                    <a:pt x="92528" y="43543"/>
                  </a:moveTo>
                  <a:lnTo>
                    <a:pt x="152400" y="32657"/>
                  </a:lnTo>
                  <a:lnTo>
                    <a:pt x="201386" y="0"/>
                  </a:lnTo>
                  <a:lnTo>
                    <a:pt x="244928" y="43543"/>
                  </a:lnTo>
                  <a:lnTo>
                    <a:pt x="272143" y="108857"/>
                  </a:lnTo>
                  <a:lnTo>
                    <a:pt x="304800" y="152400"/>
                  </a:lnTo>
                  <a:lnTo>
                    <a:pt x="310243" y="228600"/>
                  </a:lnTo>
                  <a:lnTo>
                    <a:pt x="288471" y="277586"/>
                  </a:lnTo>
                  <a:lnTo>
                    <a:pt x="261257" y="288471"/>
                  </a:lnTo>
                  <a:lnTo>
                    <a:pt x="201386" y="304800"/>
                  </a:lnTo>
                  <a:lnTo>
                    <a:pt x="157843" y="261257"/>
                  </a:lnTo>
                  <a:lnTo>
                    <a:pt x="76200" y="261257"/>
                  </a:lnTo>
                  <a:lnTo>
                    <a:pt x="54428" y="239486"/>
                  </a:lnTo>
                  <a:lnTo>
                    <a:pt x="0" y="201386"/>
                  </a:lnTo>
                  <a:lnTo>
                    <a:pt x="43543" y="130629"/>
                  </a:lnTo>
                  <a:lnTo>
                    <a:pt x="92528" y="43543"/>
                  </a:lnTo>
                  <a:close/>
                </a:path>
              </a:pathLst>
            </a:cu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2" name="Tekstvak 21">
              <a:extLst>
                <a:ext uri="{FF2B5EF4-FFF2-40B4-BE49-F238E27FC236}">
                  <a16:creationId xmlns:a16="http://schemas.microsoft.com/office/drawing/2014/main" id="{F045B121-4DD6-4085-B120-B7ACA076C3F2}"/>
                </a:ext>
              </a:extLst>
            </p:cNvPr>
            <p:cNvSpPr txBox="1"/>
            <p:nvPr/>
          </p:nvSpPr>
          <p:spPr>
            <a:xfrm>
              <a:off x="3297918" y="3013413"/>
              <a:ext cx="965329" cy="646331"/>
            </a:xfrm>
            <a:prstGeom prst="rect">
              <a:avLst/>
            </a:prstGeom>
            <a:noFill/>
          </p:spPr>
          <p:txBody>
            <a:bodyPr wrap="none" rtlCol="0">
              <a:spAutoFit/>
            </a:bodyPr>
            <a:lstStyle/>
            <a:p>
              <a:r>
                <a:rPr lang="nl-BE" b="1" dirty="0"/>
                <a:t>Brussels</a:t>
              </a:r>
            </a:p>
            <a:p>
              <a:r>
                <a:rPr lang="nl-BE" b="1" dirty="0" err="1"/>
                <a:t>region</a:t>
              </a:r>
              <a:endParaRPr lang="nl-BE" b="1" dirty="0"/>
            </a:p>
          </p:txBody>
        </p:sp>
      </p:grpSp>
      <p:sp>
        <p:nvSpPr>
          <p:cNvPr id="23" name="Tekstvak 22">
            <a:extLst>
              <a:ext uri="{FF2B5EF4-FFF2-40B4-BE49-F238E27FC236}">
                <a16:creationId xmlns:a16="http://schemas.microsoft.com/office/drawing/2014/main" id="{E7ADBD82-FEFF-4C1F-A56B-1941450A4B19}"/>
              </a:ext>
            </a:extLst>
          </p:cNvPr>
          <p:cNvSpPr txBox="1"/>
          <p:nvPr/>
        </p:nvSpPr>
        <p:spPr>
          <a:xfrm>
            <a:off x="2433742" y="4732837"/>
            <a:ext cx="4151586" cy="1200329"/>
          </a:xfrm>
          <a:prstGeom prst="rect">
            <a:avLst/>
          </a:prstGeom>
          <a:noFill/>
        </p:spPr>
        <p:txBody>
          <a:bodyPr wrap="none" rtlCol="0">
            <a:spAutoFit/>
          </a:bodyPr>
          <a:lstStyle/>
          <a:p>
            <a:r>
              <a:rPr lang="nl-BE" dirty="0">
                <a:latin typeface="+mj-lt"/>
              </a:rPr>
              <a:t>Three </a:t>
            </a:r>
            <a:r>
              <a:rPr lang="nl-BE" dirty="0" err="1">
                <a:latin typeface="+mj-lt"/>
              </a:rPr>
              <a:t>Regions</a:t>
            </a:r>
            <a:r>
              <a:rPr lang="nl-BE" dirty="0">
                <a:latin typeface="+mj-lt"/>
              </a:rPr>
              <a:t> </a:t>
            </a:r>
          </a:p>
          <a:p>
            <a:r>
              <a:rPr lang="nl-BE" dirty="0">
                <a:latin typeface="+mj-lt"/>
              </a:rPr>
              <a:t>Three </a:t>
            </a:r>
            <a:r>
              <a:rPr lang="nl-BE" dirty="0" err="1">
                <a:latin typeface="+mj-lt"/>
              </a:rPr>
              <a:t>Communities</a:t>
            </a:r>
            <a:endParaRPr lang="nl-BE" dirty="0">
              <a:latin typeface="+mj-lt"/>
            </a:endParaRPr>
          </a:p>
          <a:p>
            <a:r>
              <a:rPr lang="nl-BE" dirty="0" err="1">
                <a:latin typeface="+mj-lt"/>
              </a:rPr>
              <a:t>Each</a:t>
            </a:r>
            <a:r>
              <a:rPr lang="nl-BE" dirty="0">
                <a:latin typeface="+mj-lt"/>
              </a:rPr>
              <a:t> has </a:t>
            </a:r>
            <a:r>
              <a:rPr lang="nl-BE" dirty="0" err="1">
                <a:latin typeface="+mj-lt"/>
              </a:rPr>
              <a:t>its</a:t>
            </a:r>
            <a:r>
              <a:rPr lang="nl-BE" dirty="0">
                <a:latin typeface="+mj-lt"/>
              </a:rPr>
              <a:t> </a:t>
            </a:r>
            <a:r>
              <a:rPr lang="nl-BE" dirty="0" err="1">
                <a:latin typeface="+mj-lt"/>
              </a:rPr>
              <a:t>own</a:t>
            </a:r>
            <a:r>
              <a:rPr lang="nl-BE" dirty="0">
                <a:latin typeface="+mj-lt"/>
              </a:rPr>
              <a:t> </a:t>
            </a:r>
            <a:r>
              <a:rPr lang="nl-BE" dirty="0" err="1">
                <a:latin typeface="+mj-lt"/>
              </a:rPr>
              <a:t>Parliament</a:t>
            </a:r>
            <a:endParaRPr lang="nl-BE" dirty="0">
              <a:latin typeface="+mj-lt"/>
            </a:endParaRPr>
          </a:p>
          <a:p>
            <a:r>
              <a:rPr lang="nl-BE" dirty="0">
                <a:latin typeface="+mj-lt"/>
              </a:rPr>
              <a:t>Federal </a:t>
            </a:r>
            <a:r>
              <a:rPr lang="nl-BE" dirty="0" err="1">
                <a:latin typeface="+mj-lt"/>
              </a:rPr>
              <a:t>Parliament</a:t>
            </a:r>
            <a:r>
              <a:rPr lang="nl-BE" dirty="0">
                <a:latin typeface="+mj-lt"/>
              </a:rPr>
              <a:t> has </a:t>
            </a:r>
            <a:r>
              <a:rPr lang="nl-BE" dirty="0" err="1">
                <a:latin typeface="+mj-lt"/>
              </a:rPr>
              <a:t>oversight</a:t>
            </a:r>
            <a:r>
              <a:rPr lang="nl-BE" dirty="0">
                <a:latin typeface="+mj-lt"/>
              </a:rPr>
              <a:t> on </a:t>
            </a:r>
            <a:r>
              <a:rPr lang="nl-BE" dirty="0" err="1">
                <a:latin typeface="+mj-lt"/>
              </a:rPr>
              <a:t>police</a:t>
            </a:r>
            <a:endParaRPr lang="nl-BE" dirty="0">
              <a:latin typeface="+mj-lt"/>
            </a:endParaRPr>
          </a:p>
        </p:txBody>
      </p:sp>
    </p:spTree>
    <p:extLst>
      <p:ext uri="{BB962C8B-B14F-4D97-AF65-F5344CB8AC3E}">
        <p14:creationId xmlns:p14="http://schemas.microsoft.com/office/powerpoint/2010/main" val="23723811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xit" presetSubtype="0" fill="hold" nodeType="with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D00AF8F-DD7D-4CB3-A099-01A1CA817E05}"/>
              </a:ext>
            </a:extLst>
          </p:cNvPr>
          <p:cNvSpPr txBox="1"/>
          <p:nvPr/>
        </p:nvSpPr>
        <p:spPr>
          <a:xfrm>
            <a:off x="3240596" y="505521"/>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1. Introduction</a:t>
            </a:r>
          </a:p>
        </p:txBody>
      </p:sp>
      <p:pic>
        <p:nvPicPr>
          <p:cNvPr id="10" name="Afbeelding 9">
            <a:extLst>
              <a:ext uri="{FF2B5EF4-FFF2-40B4-BE49-F238E27FC236}">
                <a16:creationId xmlns:a16="http://schemas.microsoft.com/office/drawing/2014/main" id="{5DCEDC6C-28BA-46C1-80CD-9BC1ACB9BA5D}"/>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744998" y="1538472"/>
            <a:ext cx="5333194" cy="4419600"/>
          </a:xfrm>
          <a:prstGeom prst="rect">
            <a:avLst/>
          </a:prstGeom>
        </p:spPr>
      </p:pic>
      <p:sp>
        <p:nvSpPr>
          <p:cNvPr id="11" name="Tekstvak 10">
            <a:extLst>
              <a:ext uri="{FF2B5EF4-FFF2-40B4-BE49-F238E27FC236}">
                <a16:creationId xmlns:a16="http://schemas.microsoft.com/office/drawing/2014/main" id="{BA81F044-F246-4906-A364-793FD2A5CA20}"/>
              </a:ext>
            </a:extLst>
          </p:cNvPr>
          <p:cNvSpPr txBox="1"/>
          <p:nvPr/>
        </p:nvSpPr>
        <p:spPr>
          <a:xfrm>
            <a:off x="2689377" y="5203598"/>
            <a:ext cx="3118546" cy="646331"/>
          </a:xfrm>
          <a:prstGeom prst="rect">
            <a:avLst/>
          </a:prstGeom>
          <a:noFill/>
        </p:spPr>
        <p:txBody>
          <a:bodyPr wrap="none" rtlCol="0">
            <a:spAutoFit/>
          </a:bodyPr>
          <a:lstStyle/>
          <a:p>
            <a:r>
              <a:rPr lang="nl-BE" dirty="0">
                <a:latin typeface="+mj-lt"/>
              </a:rPr>
              <a:t>581 </a:t>
            </a:r>
            <a:r>
              <a:rPr lang="nl-BE" dirty="0" err="1">
                <a:latin typeface="+mj-lt"/>
              </a:rPr>
              <a:t>municipalities</a:t>
            </a:r>
            <a:endParaRPr lang="nl-BE" dirty="0">
              <a:latin typeface="+mj-lt"/>
            </a:endParaRPr>
          </a:p>
          <a:p>
            <a:r>
              <a:rPr lang="nl-BE" dirty="0" err="1">
                <a:latin typeface="+mj-lt"/>
              </a:rPr>
              <a:t>Each</a:t>
            </a:r>
            <a:r>
              <a:rPr lang="nl-BE" dirty="0">
                <a:latin typeface="+mj-lt"/>
              </a:rPr>
              <a:t> </a:t>
            </a:r>
            <a:r>
              <a:rPr lang="nl-BE" dirty="0" err="1">
                <a:latin typeface="+mj-lt"/>
              </a:rPr>
              <a:t>with</a:t>
            </a:r>
            <a:r>
              <a:rPr lang="nl-BE" dirty="0">
                <a:latin typeface="+mj-lt"/>
              </a:rPr>
              <a:t> </a:t>
            </a:r>
            <a:r>
              <a:rPr lang="nl-BE" dirty="0" err="1">
                <a:latin typeface="+mj-lt"/>
              </a:rPr>
              <a:t>Mayor</a:t>
            </a:r>
            <a:r>
              <a:rPr lang="nl-BE" dirty="0">
                <a:latin typeface="+mj-lt"/>
              </a:rPr>
              <a:t> &amp; City Council</a:t>
            </a:r>
          </a:p>
        </p:txBody>
      </p:sp>
      <p:pic>
        <p:nvPicPr>
          <p:cNvPr id="12" name="Afbeelding 11" descr="Afbeelding met tekst, kaart&#10;&#10;Automatisch gegenereerde beschrijving">
            <a:extLst>
              <a:ext uri="{FF2B5EF4-FFF2-40B4-BE49-F238E27FC236}">
                <a16:creationId xmlns:a16="http://schemas.microsoft.com/office/drawing/2014/main" id="{6F85ED64-5AD1-4536-BCD3-D4B2B84242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912" y="1772816"/>
            <a:ext cx="1512168" cy="1448131"/>
          </a:xfrm>
          <a:prstGeom prst="rect">
            <a:avLst/>
          </a:prstGeom>
        </p:spPr>
      </p:pic>
      <p:sp>
        <p:nvSpPr>
          <p:cNvPr id="13" name="Tekstvak 12">
            <a:extLst>
              <a:ext uri="{FF2B5EF4-FFF2-40B4-BE49-F238E27FC236}">
                <a16:creationId xmlns:a16="http://schemas.microsoft.com/office/drawing/2014/main" id="{64DADBE0-A033-477C-882E-9A58C703EC43}"/>
              </a:ext>
            </a:extLst>
          </p:cNvPr>
          <p:cNvSpPr txBox="1"/>
          <p:nvPr/>
        </p:nvSpPr>
        <p:spPr>
          <a:xfrm>
            <a:off x="2689377" y="5988056"/>
            <a:ext cx="2226315" cy="369332"/>
          </a:xfrm>
          <a:prstGeom prst="rect">
            <a:avLst/>
          </a:prstGeom>
          <a:noFill/>
        </p:spPr>
        <p:txBody>
          <a:bodyPr wrap="none" rtlCol="0">
            <a:spAutoFit/>
          </a:bodyPr>
          <a:lstStyle/>
          <a:p>
            <a:r>
              <a:rPr lang="nl-BE" dirty="0">
                <a:latin typeface="+mj-lt"/>
              </a:rPr>
              <a:t>180 </a:t>
            </a:r>
            <a:r>
              <a:rPr lang="nl-BE" dirty="0" err="1">
                <a:latin typeface="+mj-lt"/>
              </a:rPr>
              <a:t>local</a:t>
            </a:r>
            <a:r>
              <a:rPr lang="nl-BE" dirty="0">
                <a:latin typeface="+mj-lt"/>
              </a:rPr>
              <a:t> </a:t>
            </a:r>
            <a:r>
              <a:rPr lang="nl-BE" dirty="0" err="1">
                <a:latin typeface="+mj-lt"/>
              </a:rPr>
              <a:t>police</a:t>
            </a:r>
            <a:r>
              <a:rPr lang="nl-BE" dirty="0">
                <a:latin typeface="+mj-lt"/>
              </a:rPr>
              <a:t> zones</a:t>
            </a:r>
          </a:p>
        </p:txBody>
      </p:sp>
    </p:spTree>
    <p:extLst>
      <p:ext uri="{BB962C8B-B14F-4D97-AF65-F5344CB8AC3E}">
        <p14:creationId xmlns:p14="http://schemas.microsoft.com/office/powerpoint/2010/main" val="243984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DC4CAE1-9692-4A50-B474-8FDC7047D96E}"/>
              </a:ext>
            </a:extLst>
          </p:cNvPr>
          <p:cNvSpPr txBox="1"/>
          <p:nvPr/>
        </p:nvSpPr>
        <p:spPr>
          <a:xfrm>
            <a:off x="3240596" y="505521"/>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1. Introduction</a:t>
            </a:r>
          </a:p>
        </p:txBody>
      </p:sp>
      <p:sp>
        <p:nvSpPr>
          <p:cNvPr id="10" name="Rechthoek 9">
            <a:extLst>
              <a:ext uri="{FF2B5EF4-FFF2-40B4-BE49-F238E27FC236}">
                <a16:creationId xmlns:a16="http://schemas.microsoft.com/office/drawing/2014/main" id="{4F89866D-683D-4D36-9875-A2BE7C8850E6}"/>
              </a:ext>
            </a:extLst>
          </p:cNvPr>
          <p:cNvSpPr/>
          <p:nvPr/>
        </p:nvSpPr>
        <p:spPr>
          <a:xfrm>
            <a:off x="3882430" y="1594458"/>
            <a:ext cx="5544976" cy="2239276"/>
          </a:xfrm>
          <a:prstGeom prst="rect">
            <a:avLst/>
          </a:prstGeom>
          <a:solidFill>
            <a:srgbClr val="FF0000">
              <a:alpha val="9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1" name="Groep 10">
            <a:extLst>
              <a:ext uri="{FF2B5EF4-FFF2-40B4-BE49-F238E27FC236}">
                <a16:creationId xmlns:a16="http://schemas.microsoft.com/office/drawing/2014/main" id="{67A118EE-97EA-4AAA-BB90-A1D25FDC8947}"/>
              </a:ext>
            </a:extLst>
          </p:cNvPr>
          <p:cNvGrpSpPr/>
          <p:nvPr/>
        </p:nvGrpSpPr>
        <p:grpSpPr>
          <a:xfrm>
            <a:off x="2083567" y="1516703"/>
            <a:ext cx="1716359" cy="4741495"/>
            <a:chOff x="323850" y="980728"/>
            <a:chExt cx="1817307" cy="4741495"/>
          </a:xfrm>
        </p:grpSpPr>
        <p:sp>
          <p:nvSpPr>
            <p:cNvPr id="12" name="Tekstvak 5">
              <a:extLst>
                <a:ext uri="{FF2B5EF4-FFF2-40B4-BE49-F238E27FC236}">
                  <a16:creationId xmlns:a16="http://schemas.microsoft.com/office/drawing/2014/main" id="{DC8DB9B4-9319-4376-A32B-1D23F613E711}"/>
                </a:ext>
              </a:extLst>
            </p:cNvPr>
            <p:cNvSpPr txBox="1"/>
            <p:nvPr/>
          </p:nvSpPr>
          <p:spPr>
            <a:xfrm>
              <a:off x="323850" y="980728"/>
              <a:ext cx="1511300" cy="27699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1200" b="1" dirty="0" err="1"/>
                <a:t>Legislative</a:t>
              </a:r>
              <a:r>
                <a:rPr lang="nl-BE" sz="1200" b="1" dirty="0"/>
                <a:t> Power</a:t>
              </a:r>
            </a:p>
          </p:txBody>
        </p:sp>
        <p:sp>
          <p:nvSpPr>
            <p:cNvPr id="13" name="Tekstvak 6">
              <a:extLst>
                <a:ext uri="{FF2B5EF4-FFF2-40B4-BE49-F238E27FC236}">
                  <a16:creationId xmlns:a16="http://schemas.microsoft.com/office/drawing/2014/main" id="{8B1BCF84-B1E7-4341-8C91-BAC445FF18EE}"/>
                </a:ext>
              </a:extLst>
            </p:cNvPr>
            <p:cNvSpPr txBox="1"/>
            <p:nvPr/>
          </p:nvSpPr>
          <p:spPr>
            <a:xfrm>
              <a:off x="323850" y="3290500"/>
              <a:ext cx="1511300" cy="27699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1200" b="1" dirty="0"/>
                <a:t>Executive Power</a:t>
              </a:r>
            </a:p>
          </p:txBody>
        </p:sp>
        <p:sp>
          <p:nvSpPr>
            <p:cNvPr id="14" name="Tekstvak 7">
              <a:extLst>
                <a:ext uri="{FF2B5EF4-FFF2-40B4-BE49-F238E27FC236}">
                  <a16:creationId xmlns:a16="http://schemas.microsoft.com/office/drawing/2014/main" id="{4E061709-5240-4B57-A5A6-1318ED2FB3FB}"/>
                </a:ext>
              </a:extLst>
            </p:cNvPr>
            <p:cNvSpPr txBox="1"/>
            <p:nvPr/>
          </p:nvSpPr>
          <p:spPr>
            <a:xfrm>
              <a:off x="323850" y="5445224"/>
              <a:ext cx="1511300" cy="276999"/>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1200" b="1" dirty="0" err="1"/>
                <a:t>Judicial</a:t>
              </a:r>
              <a:r>
                <a:rPr lang="nl-BE" sz="1200" b="1" dirty="0"/>
                <a:t> Power</a:t>
              </a:r>
            </a:p>
          </p:txBody>
        </p:sp>
        <p:cxnSp>
          <p:nvCxnSpPr>
            <p:cNvPr id="15" name="Rechte verbindingslijn met pijl 14">
              <a:extLst>
                <a:ext uri="{FF2B5EF4-FFF2-40B4-BE49-F238E27FC236}">
                  <a16:creationId xmlns:a16="http://schemas.microsoft.com/office/drawing/2014/main" id="{BA29993B-3383-4982-A33A-A70E1F456E70}"/>
                </a:ext>
              </a:extLst>
            </p:cNvPr>
            <p:cNvCxnSpPr>
              <a:stCxn id="12" idx="2"/>
              <a:endCxn id="13" idx="0"/>
            </p:cNvCxnSpPr>
            <p:nvPr/>
          </p:nvCxnSpPr>
          <p:spPr>
            <a:xfrm>
              <a:off x="1079500" y="1257727"/>
              <a:ext cx="0" cy="2032773"/>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bogen verbindingslijn 12">
              <a:extLst>
                <a:ext uri="{FF2B5EF4-FFF2-40B4-BE49-F238E27FC236}">
                  <a16:creationId xmlns:a16="http://schemas.microsoft.com/office/drawing/2014/main" id="{97551691-3CB7-425F-9A79-5530319F0A83}"/>
                </a:ext>
              </a:extLst>
            </p:cNvPr>
            <p:cNvCxnSpPr>
              <a:cxnSpLocks/>
            </p:cNvCxnSpPr>
            <p:nvPr/>
          </p:nvCxnSpPr>
          <p:spPr>
            <a:xfrm>
              <a:off x="1735093" y="1119227"/>
              <a:ext cx="12700" cy="4464496"/>
            </a:xfrm>
            <a:prstGeom prst="bentConnector3">
              <a:avLst>
                <a:gd name="adj1" fmla="val 1800000"/>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753B11FA-6FAA-420E-91AE-36F5C0756EA1}"/>
                </a:ext>
              </a:extLst>
            </p:cNvPr>
            <p:cNvCxnSpPr>
              <a:stCxn id="13" idx="2"/>
              <a:endCxn id="14" idx="0"/>
            </p:cNvCxnSpPr>
            <p:nvPr/>
          </p:nvCxnSpPr>
          <p:spPr>
            <a:xfrm>
              <a:off x="1079500" y="3567499"/>
              <a:ext cx="0" cy="1877725"/>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8" name="Picture 2">
              <a:extLst>
                <a:ext uri="{FF2B5EF4-FFF2-40B4-BE49-F238E27FC236}">
                  <a16:creationId xmlns:a16="http://schemas.microsoft.com/office/drawing/2014/main" id="{159F8452-06B2-4051-9599-D18DB6A1CAA1}"/>
                </a:ext>
              </a:extLst>
            </p:cNvPr>
            <p:cNvPicPr>
              <a:picLocks noChangeAspect="1" noChangeArrowheads="1"/>
            </p:cNvPicPr>
            <p:nvPr/>
          </p:nvPicPr>
          <p:blipFill>
            <a:blip r:embed="rId4" cstate="print"/>
            <a:srcRect/>
            <a:stretch>
              <a:fillRect/>
            </a:stretch>
          </p:blipFill>
          <p:spPr bwMode="auto">
            <a:xfrm>
              <a:off x="903249" y="4269405"/>
              <a:ext cx="352501" cy="395665"/>
            </a:xfrm>
            <a:prstGeom prst="rect">
              <a:avLst/>
            </a:prstGeom>
            <a:noFill/>
            <a:ln w="9525">
              <a:noFill/>
              <a:miter lim="800000"/>
              <a:headEnd/>
              <a:tailEnd/>
            </a:ln>
            <a:effectLst/>
          </p:spPr>
        </p:pic>
        <p:pic>
          <p:nvPicPr>
            <p:cNvPr id="19" name="Picture 2">
              <a:extLst>
                <a:ext uri="{FF2B5EF4-FFF2-40B4-BE49-F238E27FC236}">
                  <a16:creationId xmlns:a16="http://schemas.microsoft.com/office/drawing/2014/main" id="{EDDDBD66-2B9D-4C5C-BEE4-147641BA9DA6}"/>
                </a:ext>
              </a:extLst>
            </p:cNvPr>
            <p:cNvPicPr>
              <a:picLocks noChangeAspect="1" noChangeArrowheads="1"/>
            </p:cNvPicPr>
            <p:nvPr/>
          </p:nvPicPr>
          <p:blipFill>
            <a:blip r:embed="rId4" cstate="print"/>
            <a:srcRect/>
            <a:stretch>
              <a:fillRect/>
            </a:stretch>
          </p:blipFill>
          <p:spPr bwMode="auto">
            <a:xfrm>
              <a:off x="1788656" y="2857674"/>
              <a:ext cx="352501" cy="395665"/>
            </a:xfrm>
            <a:prstGeom prst="rect">
              <a:avLst/>
            </a:prstGeom>
            <a:noFill/>
            <a:ln w="9525">
              <a:noFill/>
              <a:miter lim="800000"/>
              <a:headEnd/>
              <a:tailEnd/>
            </a:ln>
            <a:effectLst/>
          </p:spPr>
        </p:pic>
      </p:grpSp>
      <p:cxnSp>
        <p:nvCxnSpPr>
          <p:cNvPr id="20" name="Rechte verbindingslijn 19">
            <a:extLst>
              <a:ext uri="{FF2B5EF4-FFF2-40B4-BE49-F238E27FC236}">
                <a16:creationId xmlns:a16="http://schemas.microsoft.com/office/drawing/2014/main" id="{D71DFC2D-6192-4129-A70E-754C0A9C6800}"/>
              </a:ext>
            </a:extLst>
          </p:cNvPr>
          <p:cNvCxnSpPr>
            <a:cxnSpLocks/>
          </p:cNvCxnSpPr>
          <p:nvPr/>
        </p:nvCxnSpPr>
        <p:spPr>
          <a:xfrm flipH="1">
            <a:off x="2138156" y="3890654"/>
            <a:ext cx="739773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7A319A2-18EC-46B8-8DC0-2D64B30D977D}"/>
              </a:ext>
            </a:extLst>
          </p:cNvPr>
          <p:cNvCxnSpPr>
            <a:cxnSpLocks/>
          </p:cNvCxnSpPr>
          <p:nvPr/>
        </p:nvCxnSpPr>
        <p:spPr>
          <a:xfrm flipH="1">
            <a:off x="2102075" y="5446832"/>
            <a:ext cx="74338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D1AF20FB-1043-4FC5-A7B8-8390AA1AA580}"/>
              </a:ext>
            </a:extLst>
          </p:cNvPr>
          <p:cNvCxnSpPr>
            <a:cxnSpLocks/>
          </p:cNvCxnSpPr>
          <p:nvPr/>
        </p:nvCxnSpPr>
        <p:spPr>
          <a:xfrm flipH="1" flipV="1">
            <a:off x="2153987" y="6332519"/>
            <a:ext cx="7381900" cy="123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hoek 22">
            <a:extLst>
              <a:ext uri="{FF2B5EF4-FFF2-40B4-BE49-F238E27FC236}">
                <a16:creationId xmlns:a16="http://schemas.microsoft.com/office/drawing/2014/main" id="{F71C2C54-F977-4140-AA3A-FC77180BAB2D}"/>
              </a:ext>
            </a:extLst>
          </p:cNvPr>
          <p:cNvSpPr/>
          <p:nvPr/>
        </p:nvSpPr>
        <p:spPr>
          <a:xfrm>
            <a:off x="3885300" y="1626191"/>
            <a:ext cx="5650587" cy="2139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000" b="1" dirty="0">
                <a:solidFill>
                  <a:schemeClr val="tx1"/>
                </a:solidFill>
              </a:rPr>
              <a:t>Federal Parliament </a:t>
            </a:r>
            <a:r>
              <a:rPr lang="en-GB" sz="1000" dirty="0">
                <a:solidFill>
                  <a:schemeClr val="tx1"/>
                </a:solidFill>
              </a:rPr>
              <a:t>= Chamber of Representatives</a:t>
            </a:r>
          </a:p>
          <a:p>
            <a:r>
              <a:rPr lang="en-GB" sz="1000" dirty="0">
                <a:solidFill>
                  <a:schemeClr val="tx1"/>
                </a:solidFill>
              </a:rPr>
              <a:t>Chamber has control on the government</a:t>
            </a:r>
          </a:p>
          <a:p>
            <a:r>
              <a:rPr lang="en-GB" sz="1000" dirty="0">
                <a:solidFill>
                  <a:schemeClr val="tx1"/>
                </a:solidFill>
              </a:rPr>
              <a:t>No oversight on the judicial power</a:t>
            </a:r>
          </a:p>
          <a:p>
            <a:r>
              <a:rPr lang="en-GB" sz="1000" dirty="0">
                <a:solidFill>
                  <a:schemeClr val="tx1"/>
                </a:solidFill>
              </a:rPr>
              <a:t>It has control on the policy of the ministers of Home Affairs &amp; Justice </a:t>
            </a:r>
          </a:p>
          <a:p>
            <a:endParaRPr lang="en-GB" sz="600" i="1" dirty="0">
              <a:solidFill>
                <a:schemeClr val="tx1"/>
              </a:solidFill>
            </a:endParaRPr>
          </a:p>
          <a:p>
            <a:pPr>
              <a:buFontTx/>
              <a:buChar char="-"/>
            </a:pPr>
            <a:r>
              <a:rPr lang="en-GB" sz="900" dirty="0">
                <a:solidFill>
                  <a:schemeClr val="tx1"/>
                </a:solidFill>
              </a:rPr>
              <a:t> Questions and motions to the government</a:t>
            </a:r>
          </a:p>
          <a:p>
            <a:pPr>
              <a:buFontTx/>
              <a:buChar char="-"/>
            </a:pPr>
            <a:r>
              <a:rPr lang="en-GB" sz="900" dirty="0">
                <a:solidFill>
                  <a:schemeClr val="tx1"/>
                </a:solidFill>
              </a:rPr>
              <a:t> Preparatory work within parliamentary commissions (Home Affairs &amp; Justice)</a:t>
            </a:r>
          </a:p>
          <a:p>
            <a:pPr marL="0" lvl="1">
              <a:buFontTx/>
              <a:buChar char="-"/>
            </a:pPr>
            <a:r>
              <a:rPr lang="en-GB" sz="900" dirty="0">
                <a:solidFill>
                  <a:schemeClr val="tx1"/>
                </a:solidFill>
              </a:rPr>
              <a:t> Parliamentary enquiry commissions (competence of investigating judge), also on criminal cases</a:t>
            </a:r>
          </a:p>
          <a:p>
            <a:pPr marL="0" lvl="1"/>
            <a:endParaRPr lang="en-GB" sz="900" dirty="0">
              <a:solidFill>
                <a:schemeClr val="tx1"/>
              </a:solidFill>
            </a:endParaRPr>
          </a:p>
          <a:p>
            <a:pPr marL="0" lvl="1"/>
            <a:r>
              <a:rPr lang="en-GB" sz="900" dirty="0">
                <a:solidFill>
                  <a:schemeClr val="tx1"/>
                </a:solidFill>
              </a:rPr>
              <a:t>Support services:</a:t>
            </a:r>
            <a:endParaRPr lang="en-GB" sz="800" b="1" dirty="0">
              <a:solidFill>
                <a:schemeClr val="tx1"/>
              </a:solidFill>
            </a:endParaRPr>
          </a:p>
          <a:p>
            <a:pPr indent="-371475"/>
            <a:r>
              <a:rPr lang="en-GB" sz="800" b="1" dirty="0">
                <a:solidFill>
                  <a:schemeClr val="tx1"/>
                </a:solidFill>
              </a:rPr>
              <a:t>- Data Protection Authority (DPA)</a:t>
            </a:r>
          </a:p>
          <a:p>
            <a:pPr indent="-371475"/>
            <a:r>
              <a:rPr lang="en-GB" sz="800" b="1" dirty="0">
                <a:solidFill>
                  <a:schemeClr val="tx1"/>
                </a:solidFill>
              </a:rPr>
              <a:t>- Court of Audit</a:t>
            </a:r>
          </a:p>
          <a:p>
            <a:pPr marL="0" lvl="1"/>
            <a:endParaRPr lang="en-GB" sz="600" dirty="0">
              <a:solidFill>
                <a:schemeClr val="tx1"/>
              </a:solidFill>
            </a:endParaRPr>
          </a:p>
          <a:p>
            <a:pPr marL="0" lvl="1"/>
            <a:r>
              <a:rPr lang="en-GB" sz="900" dirty="0">
                <a:solidFill>
                  <a:schemeClr val="tx1"/>
                </a:solidFill>
              </a:rPr>
              <a:t>Specific concerning police:</a:t>
            </a:r>
          </a:p>
          <a:p>
            <a:pPr marL="0" lvl="1"/>
            <a:r>
              <a:rPr lang="en-GB" sz="800" dirty="0">
                <a:solidFill>
                  <a:schemeClr val="tx1"/>
                </a:solidFill>
              </a:rPr>
              <a:t>- </a:t>
            </a:r>
            <a:r>
              <a:rPr lang="en-GB" sz="800" b="1" dirty="0">
                <a:solidFill>
                  <a:schemeClr val="tx1"/>
                </a:solidFill>
              </a:rPr>
              <a:t>Standing Police Monitoring Committee </a:t>
            </a:r>
            <a:r>
              <a:rPr lang="en-GB" sz="800" dirty="0">
                <a:solidFill>
                  <a:schemeClr val="tx1"/>
                </a:solidFill>
              </a:rPr>
              <a:t>and its Investigating Service</a:t>
            </a:r>
          </a:p>
          <a:p>
            <a:pPr marL="0" lvl="1"/>
            <a:r>
              <a:rPr lang="en-GB" sz="800" b="1" dirty="0">
                <a:solidFill>
                  <a:schemeClr val="tx1"/>
                </a:solidFill>
              </a:rPr>
              <a:t>- Supervisory Body for Police Information Management (COC)</a:t>
            </a:r>
          </a:p>
        </p:txBody>
      </p:sp>
      <p:sp>
        <p:nvSpPr>
          <p:cNvPr id="24" name="Rechthoek 23">
            <a:extLst>
              <a:ext uri="{FF2B5EF4-FFF2-40B4-BE49-F238E27FC236}">
                <a16:creationId xmlns:a16="http://schemas.microsoft.com/office/drawing/2014/main" id="{30A72E42-47DB-4EC1-AF0C-F5C82F8B71C5}"/>
              </a:ext>
            </a:extLst>
          </p:cNvPr>
          <p:cNvSpPr/>
          <p:nvPr/>
        </p:nvSpPr>
        <p:spPr>
          <a:xfrm>
            <a:off x="3883732" y="3887450"/>
            <a:ext cx="5652155" cy="1559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000" b="1" dirty="0">
                <a:solidFill>
                  <a:schemeClr val="tx1"/>
                </a:solidFill>
              </a:rPr>
              <a:t>Federal Government </a:t>
            </a:r>
            <a:r>
              <a:rPr lang="en-GB" sz="1000" dirty="0">
                <a:solidFill>
                  <a:schemeClr val="tx1"/>
                </a:solidFill>
              </a:rPr>
              <a:t>= Ministers of Home Affairs &amp; Justice</a:t>
            </a:r>
          </a:p>
          <a:p>
            <a:r>
              <a:rPr lang="en-GB" sz="1000" dirty="0">
                <a:solidFill>
                  <a:schemeClr val="tx1"/>
                </a:solidFill>
              </a:rPr>
              <a:t>Supervision of the ministers on police by means of their administrations</a:t>
            </a:r>
          </a:p>
          <a:p>
            <a:r>
              <a:rPr lang="en-GB" sz="1000" dirty="0">
                <a:solidFill>
                  <a:schemeClr val="tx1"/>
                </a:solidFill>
              </a:rPr>
              <a:t>Hierarchical &amp; disciplinary oversight</a:t>
            </a:r>
          </a:p>
          <a:p>
            <a:endParaRPr lang="en-GB" sz="900" dirty="0">
              <a:solidFill>
                <a:schemeClr val="tx1"/>
              </a:solidFill>
            </a:endParaRPr>
          </a:p>
          <a:p>
            <a:r>
              <a:rPr lang="en-GB" sz="1000" dirty="0">
                <a:solidFill>
                  <a:schemeClr val="tx1"/>
                </a:solidFill>
              </a:rPr>
              <a:t>Home Affairs:</a:t>
            </a:r>
          </a:p>
          <a:p>
            <a:r>
              <a:rPr lang="en-GB" sz="900" dirty="0">
                <a:solidFill>
                  <a:schemeClr val="tx1"/>
                </a:solidFill>
              </a:rPr>
              <a:t>Specific concerning police:</a:t>
            </a:r>
          </a:p>
          <a:p>
            <a:r>
              <a:rPr lang="en-GB" sz="800" b="1" dirty="0">
                <a:solidFill>
                  <a:schemeClr val="tx1"/>
                </a:solidFill>
              </a:rPr>
              <a:t>- General Inspection of the local and federal </a:t>
            </a:r>
            <a:r>
              <a:rPr lang="en-GB" sz="800" dirty="0">
                <a:solidFill>
                  <a:schemeClr val="tx1"/>
                </a:solidFill>
              </a:rPr>
              <a:t>police, complaints, assignments, discipline, … (+/- 70 members of personnel)</a:t>
            </a:r>
          </a:p>
          <a:p>
            <a:pPr>
              <a:buFontTx/>
              <a:buChar char="-"/>
            </a:pPr>
            <a:r>
              <a:rPr lang="en-GB" sz="800" b="1" dirty="0">
                <a:solidFill>
                  <a:schemeClr val="tx1"/>
                </a:solidFill>
              </a:rPr>
              <a:t> Internal Services for Oversight of the police</a:t>
            </a:r>
            <a:r>
              <a:rPr lang="en-GB" sz="800" dirty="0">
                <a:solidFill>
                  <a:schemeClr val="tx1"/>
                </a:solidFill>
              </a:rPr>
              <a:t>, complaints etc.</a:t>
            </a:r>
          </a:p>
          <a:p>
            <a:endParaRPr lang="en-GB" sz="500" dirty="0">
              <a:solidFill>
                <a:schemeClr val="tx1"/>
              </a:solidFill>
            </a:endParaRPr>
          </a:p>
          <a:p>
            <a:r>
              <a:rPr lang="en-GB" sz="1000" dirty="0">
                <a:solidFill>
                  <a:schemeClr val="tx1"/>
                </a:solidFill>
              </a:rPr>
              <a:t>Justice:</a:t>
            </a:r>
          </a:p>
          <a:p>
            <a:r>
              <a:rPr lang="en-GB" sz="900" dirty="0">
                <a:solidFill>
                  <a:schemeClr val="tx1"/>
                </a:solidFill>
              </a:rPr>
              <a:t>Minister of Justice : Control on the prosecution</a:t>
            </a:r>
          </a:p>
          <a:p>
            <a:endParaRPr lang="en-GB" sz="900" dirty="0">
              <a:solidFill>
                <a:schemeClr val="tx1"/>
              </a:solidFill>
            </a:endParaRPr>
          </a:p>
        </p:txBody>
      </p:sp>
      <p:sp>
        <p:nvSpPr>
          <p:cNvPr id="25" name="Rechthoek 24">
            <a:extLst>
              <a:ext uri="{FF2B5EF4-FFF2-40B4-BE49-F238E27FC236}">
                <a16:creationId xmlns:a16="http://schemas.microsoft.com/office/drawing/2014/main" id="{89FAD395-7E91-431F-BC4C-06BABDAAD277}"/>
              </a:ext>
            </a:extLst>
          </p:cNvPr>
          <p:cNvSpPr/>
          <p:nvPr/>
        </p:nvSpPr>
        <p:spPr>
          <a:xfrm>
            <a:off x="3882430" y="5425632"/>
            <a:ext cx="5653457" cy="963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050" b="1" dirty="0">
                <a:solidFill>
                  <a:schemeClr val="tx1"/>
                </a:solidFill>
              </a:rPr>
              <a:t>Judges</a:t>
            </a:r>
            <a:r>
              <a:rPr lang="en-GB" sz="1050" dirty="0">
                <a:solidFill>
                  <a:schemeClr val="tx1"/>
                </a:solidFill>
              </a:rPr>
              <a:t> = Ruling magistrates &amp; Investigating judges</a:t>
            </a:r>
          </a:p>
          <a:p>
            <a:pPr>
              <a:buFontTx/>
              <a:buChar char="-"/>
            </a:pPr>
            <a:r>
              <a:rPr lang="en-GB" sz="900" dirty="0">
                <a:solidFill>
                  <a:schemeClr val="tx1"/>
                </a:solidFill>
              </a:rPr>
              <a:t> Internal control via leading magistrates (as well for judges as members of prosecution office)</a:t>
            </a:r>
          </a:p>
          <a:p>
            <a:pPr>
              <a:buFontTx/>
              <a:buChar char="-"/>
            </a:pPr>
            <a:r>
              <a:rPr lang="en-GB" sz="900" dirty="0">
                <a:solidFill>
                  <a:schemeClr val="tx1"/>
                </a:solidFill>
              </a:rPr>
              <a:t> Court of Cassation</a:t>
            </a:r>
          </a:p>
          <a:p>
            <a:pPr marL="85725"/>
            <a:endParaRPr lang="en-GB" sz="800" dirty="0">
              <a:solidFill>
                <a:schemeClr val="tx1"/>
              </a:solidFill>
            </a:endParaRPr>
          </a:p>
          <a:p>
            <a:pPr>
              <a:buFontTx/>
              <a:buChar char="-"/>
            </a:pPr>
            <a:r>
              <a:rPr lang="en-GB" sz="900" dirty="0">
                <a:solidFill>
                  <a:schemeClr val="tx1"/>
                </a:solidFill>
              </a:rPr>
              <a:t> College of Courts and Tribunals (management plans)</a:t>
            </a:r>
          </a:p>
          <a:p>
            <a:pPr>
              <a:buFontTx/>
              <a:buChar char="-"/>
            </a:pPr>
            <a:r>
              <a:rPr lang="en-GB" sz="900" dirty="0">
                <a:solidFill>
                  <a:schemeClr val="tx1"/>
                </a:solidFill>
              </a:rPr>
              <a:t> College of Public Prosecution (management plans)</a:t>
            </a:r>
          </a:p>
        </p:txBody>
      </p:sp>
      <p:sp>
        <p:nvSpPr>
          <p:cNvPr id="26" name="Rechthoek 25">
            <a:extLst>
              <a:ext uri="{FF2B5EF4-FFF2-40B4-BE49-F238E27FC236}">
                <a16:creationId xmlns:a16="http://schemas.microsoft.com/office/drawing/2014/main" id="{4B5702ED-37A6-4532-AD5B-AF341F7D08A5}"/>
              </a:ext>
            </a:extLst>
          </p:cNvPr>
          <p:cNvSpPr/>
          <p:nvPr/>
        </p:nvSpPr>
        <p:spPr>
          <a:xfrm>
            <a:off x="3898731" y="6236612"/>
            <a:ext cx="5620853" cy="766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000" b="1" dirty="0">
                <a:solidFill>
                  <a:schemeClr val="tx1"/>
                </a:solidFill>
              </a:rPr>
              <a:t>Superior Council of Justice </a:t>
            </a:r>
            <a:r>
              <a:rPr lang="en-GB" sz="1000" dirty="0">
                <a:solidFill>
                  <a:schemeClr val="tx1"/>
                </a:solidFill>
              </a:rPr>
              <a:t>: </a:t>
            </a:r>
          </a:p>
          <a:p>
            <a:r>
              <a:rPr lang="en-GB" sz="900" dirty="0">
                <a:solidFill>
                  <a:schemeClr val="tx1"/>
                </a:solidFill>
              </a:rPr>
              <a:t>Independent of each power = selection and assignment of magistrates, external control via auditing, specific researches and treatment of complaints, rendering advice</a:t>
            </a:r>
            <a:endParaRPr lang="en-GB" sz="1050" dirty="0">
              <a:solidFill>
                <a:schemeClr val="tx1"/>
              </a:solidFill>
            </a:endParaRPr>
          </a:p>
        </p:txBody>
      </p:sp>
    </p:spTree>
    <p:extLst>
      <p:ext uri="{BB962C8B-B14F-4D97-AF65-F5344CB8AC3E}">
        <p14:creationId xmlns:p14="http://schemas.microsoft.com/office/powerpoint/2010/main" val="2113815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ADD0313-AEA4-417A-A184-8AE95C1FFBEA}"/>
              </a:ext>
            </a:extLst>
          </p:cNvPr>
          <p:cNvSpPr txBox="1"/>
          <p:nvPr/>
        </p:nvSpPr>
        <p:spPr>
          <a:xfrm>
            <a:off x="3240596" y="505521"/>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1. Introduction</a:t>
            </a:r>
          </a:p>
        </p:txBody>
      </p:sp>
      <p:sp>
        <p:nvSpPr>
          <p:cNvPr id="10" name="Tekstvak 9">
            <a:extLst>
              <a:ext uri="{FF2B5EF4-FFF2-40B4-BE49-F238E27FC236}">
                <a16:creationId xmlns:a16="http://schemas.microsoft.com/office/drawing/2014/main" id="{34180D11-2139-4CCA-85DC-DC5CF657E090}"/>
              </a:ext>
            </a:extLst>
          </p:cNvPr>
          <p:cNvSpPr txBox="1">
            <a:spLocks noChangeArrowheads="1"/>
          </p:cNvSpPr>
          <p:nvPr/>
        </p:nvSpPr>
        <p:spPr bwMode="auto">
          <a:xfrm>
            <a:off x="257122" y="3934753"/>
            <a:ext cx="3025205" cy="646331"/>
          </a:xfrm>
          <a:prstGeom prst="rect">
            <a:avLst/>
          </a:prstGeom>
          <a:noFill/>
          <a:ln w="9525">
            <a:noFill/>
            <a:miter lim="800000"/>
            <a:headEnd/>
            <a:tailEnd/>
          </a:ln>
        </p:spPr>
        <p:txBody>
          <a:bodyPr wrap="square">
            <a:spAutoFit/>
          </a:bodyPr>
          <a:lstStyle/>
          <a:p>
            <a:r>
              <a:rPr lang="nl-BE" b="1" dirty="0" err="1">
                <a:latin typeface="Calibri" pitchFamily="34" charset="0"/>
              </a:rPr>
              <a:t>Local</a:t>
            </a:r>
            <a:r>
              <a:rPr lang="nl-BE" b="1" dirty="0">
                <a:latin typeface="Calibri" pitchFamily="34" charset="0"/>
              </a:rPr>
              <a:t> </a:t>
            </a:r>
            <a:r>
              <a:rPr lang="nl-BE" b="1" dirty="0" err="1">
                <a:latin typeface="Calibri" pitchFamily="34" charset="0"/>
              </a:rPr>
              <a:t>Police</a:t>
            </a:r>
            <a:endParaRPr lang="nl-BE" b="1" dirty="0">
              <a:latin typeface="Calibri" pitchFamily="34" charset="0"/>
            </a:endParaRPr>
          </a:p>
          <a:p>
            <a:r>
              <a:rPr lang="nl-BE" dirty="0">
                <a:latin typeface="Calibri" pitchFamily="34" charset="0"/>
              </a:rPr>
              <a:t>(</a:t>
            </a:r>
            <a:r>
              <a:rPr lang="nl-BE" dirty="0" err="1">
                <a:latin typeface="Calibri" pitchFamily="34" charset="0"/>
              </a:rPr>
              <a:t>local</a:t>
            </a:r>
            <a:r>
              <a:rPr lang="nl-BE" dirty="0">
                <a:latin typeface="Calibri" pitchFamily="34" charset="0"/>
              </a:rPr>
              <a:t>, frequent </a:t>
            </a:r>
            <a:r>
              <a:rPr lang="nl-BE" dirty="0" err="1">
                <a:latin typeface="Calibri" pitchFamily="34" charset="0"/>
              </a:rPr>
              <a:t>problems</a:t>
            </a:r>
            <a:r>
              <a:rPr lang="nl-BE" dirty="0">
                <a:latin typeface="Calibri" pitchFamily="34" charset="0"/>
              </a:rPr>
              <a:t>)</a:t>
            </a:r>
          </a:p>
        </p:txBody>
      </p:sp>
      <p:sp>
        <p:nvSpPr>
          <p:cNvPr id="11" name="Tekstvak 10">
            <a:extLst>
              <a:ext uri="{FF2B5EF4-FFF2-40B4-BE49-F238E27FC236}">
                <a16:creationId xmlns:a16="http://schemas.microsoft.com/office/drawing/2014/main" id="{067319E6-ABC0-47C1-BB5E-E2E41EA85DDF}"/>
              </a:ext>
            </a:extLst>
          </p:cNvPr>
          <p:cNvSpPr txBox="1">
            <a:spLocks noChangeArrowheads="1"/>
          </p:cNvSpPr>
          <p:nvPr/>
        </p:nvSpPr>
        <p:spPr bwMode="auto">
          <a:xfrm>
            <a:off x="307768" y="2560516"/>
            <a:ext cx="3455820" cy="646331"/>
          </a:xfrm>
          <a:prstGeom prst="rect">
            <a:avLst/>
          </a:prstGeom>
          <a:noFill/>
          <a:ln w="9525">
            <a:noFill/>
            <a:miter lim="800000"/>
            <a:headEnd/>
            <a:tailEnd/>
          </a:ln>
        </p:spPr>
        <p:txBody>
          <a:bodyPr wrap="square">
            <a:spAutoFit/>
          </a:bodyPr>
          <a:lstStyle/>
          <a:p>
            <a:r>
              <a:rPr lang="nl-BE" b="1" dirty="0" err="1">
                <a:latin typeface="Calibri" pitchFamily="34" charset="0"/>
              </a:rPr>
              <a:t>Federal</a:t>
            </a:r>
            <a:r>
              <a:rPr lang="nl-BE" b="1" dirty="0">
                <a:latin typeface="Calibri" pitchFamily="34" charset="0"/>
              </a:rPr>
              <a:t> </a:t>
            </a:r>
            <a:r>
              <a:rPr lang="nl-BE" b="1" dirty="0" err="1">
                <a:latin typeface="Calibri" pitchFamily="34" charset="0"/>
              </a:rPr>
              <a:t>Police</a:t>
            </a:r>
            <a:endParaRPr lang="nl-BE" b="1" dirty="0">
              <a:latin typeface="Calibri" pitchFamily="34" charset="0"/>
            </a:endParaRPr>
          </a:p>
          <a:p>
            <a:r>
              <a:rPr lang="nl-BE" dirty="0">
                <a:latin typeface="Calibri" pitchFamily="34" charset="0"/>
              </a:rPr>
              <a:t>(</a:t>
            </a:r>
            <a:r>
              <a:rPr lang="nl-BE" dirty="0" err="1">
                <a:latin typeface="Calibri" pitchFamily="34" charset="0"/>
              </a:rPr>
              <a:t>supralocal</a:t>
            </a:r>
            <a:r>
              <a:rPr lang="nl-BE" dirty="0">
                <a:latin typeface="Calibri" pitchFamily="34" charset="0"/>
              </a:rPr>
              <a:t>, complex </a:t>
            </a:r>
            <a:r>
              <a:rPr lang="nl-BE" dirty="0" err="1">
                <a:latin typeface="Calibri" pitchFamily="34" charset="0"/>
              </a:rPr>
              <a:t>problems</a:t>
            </a:r>
            <a:r>
              <a:rPr lang="nl-BE" dirty="0">
                <a:latin typeface="Calibri" pitchFamily="34" charset="0"/>
              </a:rPr>
              <a:t>)</a:t>
            </a:r>
          </a:p>
        </p:txBody>
      </p:sp>
      <p:grpSp>
        <p:nvGrpSpPr>
          <p:cNvPr id="12" name="Groep 11">
            <a:extLst>
              <a:ext uri="{FF2B5EF4-FFF2-40B4-BE49-F238E27FC236}">
                <a16:creationId xmlns:a16="http://schemas.microsoft.com/office/drawing/2014/main" id="{E11D881C-F517-4A30-A6E5-47D6C30FCFB3}"/>
              </a:ext>
            </a:extLst>
          </p:cNvPr>
          <p:cNvGrpSpPr/>
          <p:nvPr/>
        </p:nvGrpSpPr>
        <p:grpSpPr>
          <a:xfrm>
            <a:off x="289416" y="4790835"/>
            <a:ext cx="2104728" cy="924074"/>
            <a:chOff x="0" y="5373216"/>
            <a:chExt cx="2104728" cy="924074"/>
          </a:xfrm>
        </p:grpSpPr>
        <p:sp>
          <p:nvSpPr>
            <p:cNvPr id="13" name="Tekstvak 12">
              <a:extLst>
                <a:ext uri="{FF2B5EF4-FFF2-40B4-BE49-F238E27FC236}">
                  <a16:creationId xmlns:a16="http://schemas.microsoft.com/office/drawing/2014/main" id="{824534F4-CC50-4D17-BF01-3E17B6C1E608}"/>
                </a:ext>
              </a:extLst>
            </p:cNvPr>
            <p:cNvSpPr txBox="1">
              <a:spLocks noChangeArrowheads="1"/>
            </p:cNvSpPr>
            <p:nvPr/>
          </p:nvSpPr>
          <p:spPr bwMode="auto">
            <a:xfrm>
              <a:off x="413048" y="5373960"/>
              <a:ext cx="1691680" cy="923330"/>
            </a:xfrm>
            <a:prstGeom prst="rect">
              <a:avLst/>
            </a:prstGeom>
            <a:noFill/>
            <a:ln w="9525">
              <a:noFill/>
              <a:miter lim="800000"/>
              <a:headEnd/>
              <a:tailEnd/>
            </a:ln>
          </p:spPr>
          <p:txBody>
            <a:bodyPr wrap="square">
              <a:spAutoFit/>
            </a:bodyPr>
            <a:lstStyle/>
            <a:p>
              <a:r>
                <a:rPr lang="nl-BE" b="1" dirty="0" err="1">
                  <a:latin typeface="Calibri" pitchFamily="34" charset="0"/>
                </a:rPr>
                <a:t>Municipal</a:t>
              </a:r>
              <a:endParaRPr lang="nl-BE" b="1" dirty="0">
                <a:latin typeface="Calibri" pitchFamily="34" charset="0"/>
              </a:endParaRPr>
            </a:p>
            <a:p>
              <a:r>
                <a:rPr lang="nl-BE" b="1" dirty="0" err="1">
                  <a:latin typeface="Calibri" pitchFamily="34" charset="0"/>
                </a:rPr>
                <a:t>Police</a:t>
              </a:r>
              <a:endParaRPr lang="nl-BE" b="1" dirty="0">
                <a:latin typeface="Calibri" pitchFamily="34" charset="0"/>
              </a:endParaRPr>
            </a:p>
            <a:p>
              <a:r>
                <a:rPr lang="nl-BE" dirty="0">
                  <a:latin typeface="Calibri" pitchFamily="34" charset="0"/>
                </a:rPr>
                <a:t>(</a:t>
              </a:r>
              <a:r>
                <a:rPr lang="nl-BE" dirty="0" err="1">
                  <a:latin typeface="Calibri" pitchFamily="34" charset="0"/>
                </a:rPr>
                <a:t>urban</a:t>
              </a:r>
              <a:r>
                <a:rPr lang="nl-BE" dirty="0">
                  <a:latin typeface="Calibri" pitchFamily="34" charset="0"/>
                </a:rPr>
                <a:t> areas)</a:t>
              </a:r>
            </a:p>
          </p:txBody>
        </p:sp>
        <p:sp>
          <p:nvSpPr>
            <p:cNvPr id="14" name="Ovaal 13">
              <a:extLst>
                <a:ext uri="{FF2B5EF4-FFF2-40B4-BE49-F238E27FC236}">
                  <a16:creationId xmlns:a16="http://schemas.microsoft.com/office/drawing/2014/main" id="{CAAB882E-121F-4F9D-854A-D4D825C0C693}"/>
                </a:ext>
              </a:extLst>
            </p:cNvPr>
            <p:cNvSpPr>
              <a:spLocks noChangeAspect="1"/>
            </p:cNvSpPr>
            <p:nvPr/>
          </p:nvSpPr>
          <p:spPr>
            <a:xfrm>
              <a:off x="0" y="5373216"/>
              <a:ext cx="400050" cy="4000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dirty="0"/>
                <a:t>3</a:t>
              </a:r>
            </a:p>
          </p:txBody>
        </p:sp>
      </p:grpSp>
      <p:grpSp>
        <p:nvGrpSpPr>
          <p:cNvPr id="15" name="Groep 14">
            <a:extLst>
              <a:ext uri="{FF2B5EF4-FFF2-40B4-BE49-F238E27FC236}">
                <a16:creationId xmlns:a16="http://schemas.microsoft.com/office/drawing/2014/main" id="{4E34BEC4-0D93-4B0C-9BBD-5A80A9B1706A}"/>
              </a:ext>
            </a:extLst>
          </p:cNvPr>
          <p:cNvGrpSpPr/>
          <p:nvPr/>
        </p:nvGrpSpPr>
        <p:grpSpPr>
          <a:xfrm>
            <a:off x="289416" y="3262782"/>
            <a:ext cx="3275857" cy="646331"/>
            <a:chOff x="0" y="3938657"/>
            <a:chExt cx="3275857" cy="646331"/>
          </a:xfrm>
        </p:grpSpPr>
        <p:sp>
          <p:nvSpPr>
            <p:cNvPr id="16" name="Tekstvak 15">
              <a:extLst>
                <a:ext uri="{FF2B5EF4-FFF2-40B4-BE49-F238E27FC236}">
                  <a16:creationId xmlns:a16="http://schemas.microsoft.com/office/drawing/2014/main" id="{7BC29964-AF0D-40E3-8903-DBA98AE5480D}"/>
                </a:ext>
              </a:extLst>
            </p:cNvPr>
            <p:cNvSpPr txBox="1">
              <a:spLocks noChangeArrowheads="1"/>
            </p:cNvSpPr>
            <p:nvPr/>
          </p:nvSpPr>
          <p:spPr bwMode="auto">
            <a:xfrm>
              <a:off x="395289" y="3938657"/>
              <a:ext cx="2880568" cy="646331"/>
            </a:xfrm>
            <a:prstGeom prst="rect">
              <a:avLst/>
            </a:prstGeom>
            <a:noFill/>
            <a:ln w="9525">
              <a:noFill/>
              <a:miter lim="800000"/>
              <a:headEnd/>
              <a:tailEnd/>
            </a:ln>
          </p:spPr>
          <p:txBody>
            <a:bodyPr wrap="square">
              <a:spAutoFit/>
            </a:bodyPr>
            <a:lstStyle/>
            <a:p>
              <a:r>
                <a:rPr lang="nl-BE" b="1" dirty="0" err="1">
                  <a:latin typeface="Calibri" pitchFamily="34" charset="0"/>
                </a:rPr>
                <a:t>Criminal</a:t>
              </a:r>
              <a:r>
                <a:rPr lang="nl-BE" b="1" dirty="0">
                  <a:latin typeface="Calibri" pitchFamily="34" charset="0"/>
                </a:rPr>
                <a:t> </a:t>
              </a:r>
              <a:r>
                <a:rPr lang="nl-BE" b="1" dirty="0" err="1">
                  <a:latin typeface="Calibri" pitchFamily="34" charset="0"/>
                </a:rPr>
                <a:t>Police</a:t>
              </a:r>
              <a:endParaRPr lang="nl-BE" b="1" dirty="0">
                <a:latin typeface="Calibri" pitchFamily="34" charset="0"/>
              </a:endParaRPr>
            </a:p>
            <a:p>
              <a:r>
                <a:rPr lang="nl-BE" dirty="0">
                  <a:latin typeface="Calibri" pitchFamily="34" charset="0"/>
                </a:rPr>
                <a:t>(</a:t>
              </a:r>
              <a:r>
                <a:rPr lang="nl-BE" dirty="0" err="1">
                  <a:latin typeface="Calibri" pitchFamily="34" charset="0"/>
                </a:rPr>
                <a:t>functional</a:t>
              </a:r>
              <a:r>
                <a:rPr lang="nl-BE" dirty="0">
                  <a:latin typeface="Calibri" pitchFamily="34" charset="0"/>
                </a:rPr>
                <a:t> </a:t>
              </a:r>
              <a:r>
                <a:rPr lang="nl-BE" dirty="0" err="1">
                  <a:latin typeface="Calibri" pitchFamily="34" charset="0"/>
                </a:rPr>
                <a:t>specialization</a:t>
              </a:r>
              <a:r>
                <a:rPr lang="nl-BE" dirty="0">
                  <a:latin typeface="Calibri" pitchFamily="34" charset="0"/>
                </a:rPr>
                <a:t>)</a:t>
              </a:r>
            </a:p>
          </p:txBody>
        </p:sp>
        <p:sp>
          <p:nvSpPr>
            <p:cNvPr id="17" name="Ovaal 16">
              <a:extLst>
                <a:ext uri="{FF2B5EF4-FFF2-40B4-BE49-F238E27FC236}">
                  <a16:creationId xmlns:a16="http://schemas.microsoft.com/office/drawing/2014/main" id="{5047920E-023B-49C7-B9D4-A45B156C3289}"/>
                </a:ext>
              </a:extLst>
            </p:cNvPr>
            <p:cNvSpPr>
              <a:spLocks noChangeAspect="1"/>
            </p:cNvSpPr>
            <p:nvPr/>
          </p:nvSpPr>
          <p:spPr>
            <a:xfrm>
              <a:off x="0" y="4093368"/>
              <a:ext cx="400050" cy="3984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dirty="0"/>
                <a:t>2</a:t>
              </a:r>
            </a:p>
          </p:txBody>
        </p:sp>
      </p:grpSp>
      <p:grpSp>
        <p:nvGrpSpPr>
          <p:cNvPr id="18" name="Groep 17">
            <a:extLst>
              <a:ext uri="{FF2B5EF4-FFF2-40B4-BE49-F238E27FC236}">
                <a16:creationId xmlns:a16="http://schemas.microsoft.com/office/drawing/2014/main" id="{F3FF8E77-9E25-4BB3-9CEE-F1EE46B80A91}"/>
              </a:ext>
            </a:extLst>
          </p:cNvPr>
          <p:cNvGrpSpPr/>
          <p:nvPr/>
        </p:nvGrpSpPr>
        <p:grpSpPr>
          <a:xfrm>
            <a:off x="316792" y="1671496"/>
            <a:ext cx="2140732" cy="924074"/>
            <a:chOff x="0" y="2132856"/>
            <a:chExt cx="2140732" cy="924074"/>
          </a:xfrm>
        </p:grpSpPr>
        <p:sp>
          <p:nvSpPr>
            <p:cNvPr id="19" name="Tekstvak 18">
              <a:extLst>
                <a:ext uri="{FF2B5EF4-FFF2-40B4-BE49-F238E27FC236}">
                  <a16:creationId xmlns:a16="http://schemas.microsoft.com/office/drawing/2014/main" id="{2DF69AA0-920A-41B5-BFC1-56CF3BF2057B}"/>
                </a:ext>
              </a:extLst>
            </p:cNvPr>
            <p:cNvSpPr txBox="1">
              <a:spLocks noChangeArrowheads="1"/>
            </p:cNvSpPr>
            <p:nvPr/>
          </p:nvSpPr>
          <p:spPr bwMode="auto">
            <a:xfrm>
              <a:off x="377044" y="2133600"/>
              <a:ext cx="1763688" cy="923330"/>
            </a:xfrm>
            <a:prstGeom prst="rect">
              <a:avLst/>
            </a:prstGeom>
            <a:noFill/>
            <a:ln w="9525">
              <a:noFill/>
              <a:miter lim="800000"/>
              <a:headEnd/>
              <a:tailEnd/>
            </a:ln>
          </p:spPr>
          <p:txBody>
            <a:bodyPr wrap="square">
              <a:spAutoFit/>
            </a:bodyPr>
            <a:lstStyle/>
            <a:p>
              <a:r>
                <a:rPr lang="nl-BE" b="1" dirty="0">
                  <a:latin typeface="Calibri" pitchFamily="34" charset="0"/>
                </a:rPr>
                <a:t>Gendarmerie</a:t>
              </a:r>
            </a:p>
            <a:p>
              <a:r>
                <a:rPr lang="nl-BE" b="1" dirty="0">
                  <a:latin typeface="Calibri" pitchFamily="34" charset="0"/>
                </a:rPr>
                <a:t>Nationale </a:t>
              </a:r>
            </a:p>
            <a:p>
              <a:r>
                <a:rPr lang="nl-BE" dirty="0">
                  <a:latin typeface="Calibri" pitchFamily="34" charset="0"/>
                </a:rPr>
                <a:t>(</a:t>
              </a:r>
              <a:r>
                <a:rPr lang="nl-BE" dirty="0" err="1">
                  <a:latin typeface="Calibri" pitchFamily="34" charset="0"/>
                </a:rPr>
                <a:t>rural</a:t>
              </a:r>
              <a:r>
                <a:rPr lang="nl-BE" dirty="0">
                  <a:latin typeface="Calibri" pitchFamily="34" charset="0"/>
                </a:rPr>
                <a:t> areas)</a:t>
              </a:r>
            </a:p>
          </p:txBody>
        </p:sp>
        <p:sp>
          <p:nvSpPr>
            <p:cNvPr id="20" name="Ovaal 19">
              <a:extLst>
                <a:ext uri="{FF2B5EF4-FFF2-40B4-BE49-F238E27FC236}">
                  <a16:creationId xmlns:a16="http://schemas.microsoft.com/office/drawing/2014/main" id="{70C23C36-909E-4273-B67B-13ACC953C522}"/>
                </a:ext>
              </a:extLst>
            </p:cNvPr>
            <p:cNvSpPr>
              <a:spLocks noChangeAspect="1"/>
            </p:cNvSpPr>
            <p:nvPr/>
          </p:nvSpPr>
          <p:spPr>
            <a:xfrm>
              <a:off x="0" y="2132856"/>
              <a:ext cx="400050" cy="3984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dirty="0"/>
                <a:t>1</a:t>
              </a:r>
            </a:p>
          </p:txBody>
        </p:sp>
      </p:grpSp>
      <p:sp>
        <p:nvSpPr>
          <p:cNvPr id="21" name="Rechthoek 20">
            <a:extLst>
              <a:ext uri="{FF2B5EF4-FFF2-40B4-BE49-F238E27FC236}">
                <a16:creationId xmlns:a16="http://schemas.microsoft.com/office/drawing/2014/main" id="{81F7B560-7694-4C9C-9731-607F3BE03175}"/>
              </a:ext>
            </a:extLst>
          </p:cNvPr>
          <p:cNvSpPr/>
          <p:nvPr/>
        </p:nvSpPr>
        <p:spPr>
          <a:xfrm>
            <a:off x="5543565" y="3140844"/>
            <a:ext cx="3456384"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b="1" dirty="0">
                <a:effectLst>
                  <a:outerShdw blurRad="38100" dist="38100" dir="2700000" algn="tl">
                    <a:srgbClr val="000000">
                      <a:alpha val="43137"/>
                    </a:srgbClr>
                  </a:outerShdw>
                </a:effectLst>
              </a:rPr>
              <a:t>DECONSTRUCTION</a:t>
            </a:r>
          </a:p>
        </p:txBody>
      </p:sp>
      <p:sp>
        <p:nvSpPr>
          <p:cNvPr id="22" name="Rechthoek 21">
            <a:extLst>
              <a:ext uri="{FF2B5EF4-FFF2-40B4-BE49-F238E27FC236}">
                <a16:creationId xmlns:a16="http://schemas.microsoft.com/office/drawing/2014/main" id="{6C3D68AB-61B0-4615-AB6A-6957AFE4921E}"/>
              </a:ext>
            </a:extLst>
          </p:cNvPr>
          <p:cNvSpPr/>
          <p:nvPr/>
        </p:nvSpPr>
        <p:spPr>
          <a:xfrm>
            <a:off x="5543565" y="3140844"/>
            <a:ext cx="3456384" cy="10081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b="1" dirty="0">
                <a:effectLst>
                  <a:outerShdw blurRad="38100" dist="38100" dir="2700000" algn="tl">
                    <a:srgbClr val="000000">
                      <a:alpha val="43137"/>
                    </a:srgbClr>
                  </a:outerShdw>
                </a:effectLst>
              </a:rPr>
              <a:t>CONSTRUCTION</a:t>
            </a:r>
          </a:p>
        </p:txBody>
      </p:sp>
      <p:sp>
        <p:nvSpPr>
          <p:cNvPr id="23" name="Tijdelijke aanduiding voor dianummer 3">
            <a:extLst>
              <a:ext uri="{FF2B5EF4-FFF2-40B4-BE49-F238E27FC236}">
                <a16:creationId xmlns:a16="http://schemas.microsoft.com/office/drawing/2014/main" id="{EA8A1BE1-C54A-4099-9476-E2500F100EA4}"/>
              </a:ext>
            </a:extLst>
          </p:cNvPr>
          <p:cNvSpPr>
            <a:spLocks noGrp="1"/>
          </p:cNvSpPr>
          <p:nvPr>
            <p:ph type="sldNum" sz="quarter" idx="12"/>
          </p:nvPr>
        </p:nvSpPr>
        <p:spPr>
          <a:xfrm>
            <a:off x="6553200" y="6356350"/>
            <a:ext cx="2133600" cy="365125"/>
          </a:xfrm>
        </p:spPr>
        <p:txBody>
          <a:bodyPr/>
          <a:lstStyle/>
          <a:p>
            <a:fld id="{7B391F39-9D59-4A1E-9E78-4D38A8CA6EF2}" type="slidenum">
              <a:rPr lang="nl-BE" smtClean="0"/>
              <a:t>6</a:t>
            </a:fld>
            <a:endParaRPr lang="nl-BE"/>
          </a:p>
        </p:txBody>
      </p:sp>
      <p:grpSp>
        <p:nvGrpSpPr>
          <p:cNvPr id="24" name="Groep 21">
            <a:extLst>
              <a:ext uri="{FF2B5EF4-FFF2-40B4-BE49-F238E27FC236}">
                <a16:creationId xmlns:a16="http://schemas.microsoft.com/office/drawing/2014/main" id="{DA25A211-A611-4E05-B9F8-66ED7186D4A6}"/>
              </a:ext>
            </a:extLst>
          </p:cNvPr>
          <p:cNvGrpSpPr>
            <a:grpSpLocks/>
          </p:cNvGrpSpPr>
          <p:nvPr/>
        </p:nvGrpSpPr>
        <p:grpSpPr bwMode="auto">
          <a:xfrm>
            <a:off x="5494868" y="1588249"/>
            <a:ext cx="4469237" cy="1283407"/>
            <a:chOff x="4140200" y="908720"/>
            <a:chExt cx="4469070" cy="1283274"/>
          </a:xfrm>
        </p:grpSpPr>
        <p:sp>
          <p:nvSpPr>
            <p:cNvPr id="25" name="Tekstvak 10">
              <a:extLst>
                <a:ext uri="{FF2B5EF4-FFF2-40B4-BE49-F238E27FC236}">
                  <a16:creationId xmlns:a16="http://schemas.microsoft.com/office/drawing/2014/main" id="{EA03A516-796D-45F9-9CAE-8B45EF0D6A09}"/>
                </a:ext>
              </a:extLst>
            </p:cNvPr>
            <p:cNvSpPr txBox="1">
              <a:spLocks noChangeArrowheads="1"/>
            </p:cNvSpPr>
            <p:nvPr/>
          </p:nvSpPr>
          <p:spPr bwMode="auto">
            <a:xfrm>
              <a:off x="4140200" y="908720"/>
              <a:ext cx="652719" cy="369294"/>
            </a:xfrm>
            <a:prstGeom prst="rect">
              <a:avLst/>
            </a:prstGeom>
            <a:solidFill>
              <a:srgbClr val="FF0066"/>
            </a:solidFill>
            <a:ln w="9525">
              <a:noFill/>
              <a:miter lim="800000"/>
              <a:headEnd/>
              <a:tailEnd/>
            </a:ln>
          </p:spPr>
          <p:txBody>
            <a:bodyPr wrap="none">
              <a:spAutoFit/>
            </a:bodyPr>
            <a:lstStyle/>
            <a:p>
              <a:r>
                <a:rPr lang="nl-BE" b="1" dirty="0">
                  <a:solidFill>
                    <a:schemeClr val="bg1"/>
                  </a:solidFill>
                  <a:latin typeface="Calibri" pitchFamily="34" charset="0"/>
                </a:rPr>
                <a:t>1998</a:t>
              </a:r>
            </a:p>
          </p:txBody>
        </p:sp>
        <p:sp>
          <p:nvSpPr>
            <p:cNvPr id="26" name="Tekstvak 25">
              <a:extLst>
                <a:ext uri="{FF2B5EF4-FFF2-40B4-BE49-F238E27FC236}">
                  <a16:creationId xmlns:a16="http://schemas.microsoft.com/office/drawing/2014/main" id="{9FB90B6A-ADF6-4870-95F5-18489851872C}"/>
                </a:ext>
              </a:extLst>
            </p:cNvPr>
            <p:cNvSpPr txBox="1">
              <a:spLocks noChangeArrowheads="1"/>
            </p:cNvSpPr>
            <p:nvPr/>
          </p:nvSpPr>
          <p:spPr bwMode="auto">
            <a:xfrm>
              <a:off x="4140200" y="1268760"/>
              <a:ext cx="4469070" cy="923234"/>
            </a:xfrm>
            <a:prstGeom prst="rect">
              <a:avLst/>
            </a:prstGeom>
            <a:noFill/>
            <a:ln w="9525">
              <a:noFill/>
              <a:miter lim="800000"/>
              <a:headEnd/>
              <a:tailEnd/>
            </a:ln>
          </p:spPr>
          <p:txBody>
            <a:bodyPr wrap="none">
              <a:spAutoFit/>
            </a:bodyPr>
            <a:lstStyle/>
            <a:p>
              <a:r>
                <a:rPr lang="nl-BE" dirty="0">
                  <a:latin typeface="Calibri" pitchFamily="34" charset="0"/>
                </a:rPr>
                <a:t>Reform </a:t>
              </a:r>
              <a:r>
                <a:rPr lang="nl-BE" dirty="0" err="1">
                  <a:latin typeface="Calibri" pitchFamily="34" charset="0"/>
                </a:rPr>
                <a:t>law</a:t>
              </a:r>
              <a:r>
                <a:rPr lang="nl-BE" dirty="0">
                  <a:latin typeface="Calibri" pitchFamily="34" charset="0"/>
                </a:rPr>
                <a:t>:</a:t>
              </a:r>
            </a:p>
            <a:p>
              <a:r>
                <a:rPr lang="nl-BE" dirty="0">
                  <a:latin typeface="Calibri" pitchFamily="34" charset="0"/>
                </a:rPr>
                <a:t>“</a:t>
              </a:r>
              <a:r>
                <a:rPr lang="nl-BE" dirty="0" err="1">
                  <a:latin typeface="Calibri" pitchFamily="34" charset="0"/>
                </a:rPr>
                <a:t>One</a:t>
              </a:r>
              <a:r>
                <a:rPr lang="nl-BE" dirty="0">
                  <a:latin typeface="Calibri" pitchFamily="34" charset="0"/>
                </a:rPr>
                <a:t> </a:t>
              </a:r>
              <a:r>
                <a:rPr lang="nl-BE" dirty="0" err="1">
                  <a:latin typeface="Calibri" pitchFamily="34" charset="0"/>
                </a:rPr>
                <a:t>police</a:t>
              </a:r>
              <a:r>
                <a:rPr lang="nl-BE" dirty="0">
                  <a:latin typeface="Calibri" pitchFamily="34" charset="0"/>
                </a:rPr>
                <a:t> service, </a:t>
              </a:r>
              <a:r>
                <a:rPr lang="nl-BE" dirty="0" err="1">
                  <a:latin typeface="Calibri" pitchFamily="34" charset="0"/>
                </a:rPr>
                <a:t>structured</a:t>
              </a:r>
              <a:r>
                <a:rPr lang="nl-BE" dirty="0">
                  <a:latin typeface="Calibri" pitchFamily="34" charset="0"/>
                </a:rPr>
                <a:t> </a:t>
              </a:r>
              <a:r>
                <a:rPr lang="nl-BE" dirty="0" err="1">
                  <a:latin typeface="Calibri" pitchFamily="34" charset="0"/>
                </a:rPr>
                <a:t>on</a:t>
              </a:r>
              <a:r>
                <a:rPr lang="nl-BE" dirty="0">
                  <a:latin typeface="Calibri" pitchFamily="34" charset="0"/>
                </a:rPr>
                <a:t> </a:t>
              </a:r>
              <a:r>
                <a:rPr lang="nl-BE" dirty="0" err="1">
                  <a:latin typeface="Calibri" pitchFamily="34" charset="0"/>
                </a:rPr>
                <a:t>two</a:t>
              </a:r>
              <a:r>
                <a:rPr lang="nl-BE" dirty="0">
                  <a:latin typeface="Calibri" pitchFamily="34" charset="0"/>
                </a:rPr>
                <a:t> </a:t>
              </a:r>
              <a:r>
                <a:rPr lang="nl-BE" dirty="0" err="1">
                  <a:latin typeface="Calibri" pitchFamily="34" charset="0"/>
                </a:rPr>
                <a:t>levels</a:t>
              </a:r>
              <a:r>
                <a:rPr lang="nl-BE" dirty="0">
                  <a:latin typeface="Calibri" pitchFamily="34" charset="0"/>
                </a:rPr>
                <a:t>”</a:t>
              </a:r>
            </a:p>
            <a:p>
              <a:r>
                <a:rPr lang="nl-BE" dirty="0" err="1">
                  <a:latin typeface="Calibri" pitchFamily="34" charset="0"/>
                </a:rPr>
                <a:t>Introduction</a:t>
              </a:r>
              <a:r>
                <a:rPr lang="nl-BE" dirty="0">
                  <a:latin typeface="Calibri" pitchFamily="34" charset="0"/>
                </a:rPr>
                <a:t> of COP</a:t>
              </a:r>
            </a:p>
          </p:txBody>
        </p:sp>
      </p:grpSp>
    </p:spTree>
    <p:extLst>
      <p:ext uri="{BB962C8B-B14F-4D97-AF65-F5344CB8AC3E}">
        <p14:creationId xmlns:p14="http://schemas.microsoft.com/office/powerpoint/2010/main" val="2151657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par>
                          <p:cTn id="14" fill="hold">
                            <p:stCondLst>
                              <p:cond delay="1000"/>
                            </p:stCondLst>
                            <p:childTnLst>
                              <p:par>
                                <p:cTn id="15" presetID="63" presetClass="path" presetSubtype="0" accel="50000" decel="50000" fill="hold" nodeType="afterEffect">
                                  <p:stCondLst>
                                    <p:cond delay="0"/>
                                  </p:stCondLst>
                                  <p:childTnLst>
                                    <p:animMotion origin="layout" path="M -2.08333E-6 -1.11111E-6 L 0.47774 0.2213 " pathEditMode="relative" rAng="0" ptsTypes="AA">
                                      <p:cBhvr>
                                        <p:cTn id="16" dur="1000" fill="hold"/>
                                        <p:tgtEl>
                                          <p:spTgt spid="18"/>
                                        </p:tgtEl>
                                        <p:attrNameLst>
                                          <p:attrName>ppt_x</p:attrName>
                                          <p:attrName>ppt_y</p:attrName>
                                        </p:attrNameLst>
                                      </p:cBhvr>
                                      <p:rCtr x="23880" y="11065"/>
                                    </p:animMotion>
                                  </p:childTnLst>
                                </p:cTn>
                              </p:par>
                              <p:par>
                                <p:cTn id="17" presetID="63" presetClass="path" presetSubtype="0" accel="50000" decel="50000" fill="hold" nodeType="withEffect">
                                  <p:stCondLst>
                                    <p:cond delay="0"/>
                                  </p:stCondLst>
                                  <p:childTnLst>
                                    <p:animMotion origin="layout" path="M -2.91667E-6 4.81481E-6 L 0.43347 0.00879 " pathEditMode="relative" rAng="0" ptsTypes="AA">
                                      <p:cBhvr>
                                        <p:cTn id="18" dur="1000" fill="hold"/>
                                        <p:tgtEl>
                                          <p:spTgt spid="15"/>
                                        </p:tgtEl>
                                        <p:attrNameLst>
                                          <p:attrName>ppt_x</p:attrName>
                                          <p:attrName>ppt_y</p:attrName>
                                        </p:attrNameLst>
                                      </p:cBhvr>
                                      <p:rCtr x="21667" y="440"/>
                                    </p:animMotion>
                                  </p:childTnLst>
                                </p:cTn>
                              </p:par>
                              <p:par>
                                <p:cTn id="19" presetID="63" presetClass="path" presetSubtype="0" accel="50000" decel="50000" fill="hold" nodeType="withEffect">
                                  <p:stCondLst>
                                    <p:cond delay="0"/>
                                  </p:stCondLst>
                                  <p:childTnLst>
                                    <p:animMotion origin="layout" path="M 3.95833E-6 -2.22222E-6 L 0.48151 -0.22685 " pathEditMode="relative" rAng="0" ptsTypes="AA">
                                      <p:cBhvr>
                                        <p:cTn id="20" dur="1000" fill="hold"/>
                                        <p:tgtEl>
                                          <p:spTgt spid="12"/>
                                        </p:tgtEl>
                                        <p:attrNameLst>
                                          <p:attrName>ppt_x</p:attrName>
                                          <p:attrName>ppt_y</p:attrName>
                                        </p:attrNameLst>
                                      </p:cBhvr>
                                      <p:rCtr x="24076" y="-11343"/>
                                    </p:animMotion>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63" presetClass="path" presetSubtype="0" accel="50000" decel="50000" fill="hold" grpId="0" nodeType="withEffect">
                                  <p:stCondLst>
                                    <p:cond delay="0"/>
                                  </p:stCondLst>
                                  <p:childTnLst>
                                    <p:animMotion origin="layout" path="M 2.91667E-6 -3.7037E-7 L 0.33867 0.14699 " pathEditMode="relative" rAng="0" ptsTypes="AA">
                                      <p:cBhvr>
                                        <p:cTn id="29" dur="1000" spd="-100000" fill="hold"/>
                                        <p:tgtEl>
                                          <p:spTgt spid="11"/>
                                        </p:tgtEl>
                                        <p:attrNameLst>
                                          <p:attrName>ppt_x</p:attrName>
                                          <p:attrName>ppt_y</p:attrName>
                                        </p:attrNameLst>
                                      </p:cBhvr>
                                      <p:rCtr x="16927" y="7338"/>
                                    </p:animMotion>
                                  </p:childTnLst>
                                </p:cTn>
                              </p:par>
                              <p:par>
                                <p:cTn id="30" presetID="10" presetClass="entr"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par>
                                <p:cTn id="33" presetID="63" presetClass="path" presetSubtype="0" accel="50000" decel="50000" fill="hold" grpId="0" nodeType="withEffect">
                                  <p:stCondLst>
                                    <p:cond delay="0"/>
                                  </p:stCondLst>
                                  <p:childTnLst>
                                    <p:animMotion origin="layout" path="M -2.29167E-6 -3.33333E-6 L 0.36237 -0.15602 " pathEditMode="relative" rAng="0" ptsTypes="AA">
                                      <p:cBhvr>
                                        <p:cTn id="34" dur="1000" spd="-100000" fill="hold"/>
                                        <p:tgtEl>
                                          <p:spTgt spid="10"/>
                                        </p:tgtEl>
                                        <p:attrNameLst>
                                          <p:attrName>ppt_x</p:attrName>
                                          <p:attrName>ppt_y</p:attrName>
                                        </p:attrNameLst>
                                      </p:cBhvr>
                                      <p:rCtr x="18112" y="-7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AE1C2C8-95DB-4151-83F4-4BF2C3DB5D80}"/>
              </a:ext>
            </a:extLst>
          </p:cNvPr>
          <p:cNvSpPr txBox="1"/>
          <p:nvPr/>
        </p:nvSpPr>
        <p:spPr>
          <a:xfrm>
            <a:off x="3240596" y="505521"/>
            <a:ext cx="5429456" cy="769441"/>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2. The organization</a:t>
            </a:r>
          </a:p>
        </p:txBody>
      </p:sp>
      <p:sp>
        <p:nvSpPr>
          <p:cNvPr id="15" name="Ovaal 14">
            <a:extLst>
              <a:ext uri="{FF2B5EF4-FFF2-40B4-BE49-F238E27FC236}">
                <a16:creationId xmlns:a16="http://schemas.microsoft.com/office/drawing/2014/main" id="{93DB3FE7-D41E-45C8-89B5-1AAE92ABAA15}"/>
              </a:ext>
            </a:extLst>
          </p:cNvPr>
          <p:cNvSpPr/>
          <p:nvPr/>
        </p:nvSpPr>
        <p:spPr>
          <a:xfrm>
            <a:off x="3793809" y="1676399"/>
            <a:ext cx="4723842" cy="4814054"/>
          </a:xfrm>
          <a:prstGeom prst="ellipse">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Gedeeltelijke cirkel 15">
            <a:extLst>
              <a:ext uri="{FF2B5EF4-FFF2-40B4-BE49-F238E27FC236}">
                <a16:creationId xmlns:a16="http://schemas.microsoft.com/office/drawing/2014/main" id="{7357844F-DAD4-4D87-93B7-842676B9B0EC}"/>
              </a:ext>
            </a:extLst>
          </p:cNvPr>
          <p:cNvSpPr/>
          <p:nvPr/>
        </p:nvSpPr>
        <p:spPr>
          <a:xfrm>
            <a:off x="3793809" y="1681089"/>
            <a:ext cx="4723842" cy="4814054"/>
          </a:xfrm>
          <a:prstGeom prst="pie">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Tekstvak 16">
            <a:extLst>
              <a:ext uri="{FF2B5EF4-FFF2-40B4-BE49-F238E27FC236}">
                <a16:creationId xmlns:a16="http://schemas.microsoft.com/office/drawing/2014/main" id="{1EA8742D-FECD-4B50-A627-9EA15E8AE35D}"/>
              </a:ext>
            </a:extLst>
          </p:cNvPr>
          <p:cNvSpPr txBox="1"/>
          <p:nvPr/>
        </p:nvSpPr>
        <p:spPr>
          <a:xfrm>
            <a:off x="6332174" y="3062459"/>
            <a:ext cx="1507785" cy="738664"/>
          </a:xfrm>
          <a:prstGeom prst="rect">
            <a:avLst/>
          </a:prstGeom>
          <a:solidFill>
            <a:schemeClr val="bg1"/>
          </a:solidFill>
        </p:spPr>
        <p:txBody>
          <a:bodyPr wrap="none" rtlCol="0">
            <a:spAutoFit/>
          </a:bodyPr>
          <a:lstStyle/>
          <a:p>
            <a:r>
              <a:rPr lang="nl-NL" b="1" dirty="0"/>
              <a:t>Federal </a:t>
            </a:r>
            <a:r>
              <a:rPr lang="nl-NL" b="1" dirty="0" err="1"/>
              <a:t>Police</a:t>
            </a:r>
            <a:endParaRPr lang="nl-NL" b="1" dirty="0"/>
          </a:p>
          <a:p>
            <a:pPr algn="ctr"/>
            <a:r>
              <a:rPr lang="nl-NL" sz="1200" dirty="0"/>
              <a:t>(</a:t>
            </a:r>
            <a:r>
              <a:rPr lang="nl-NL" sz="1200" dirty="0" err="1"/>
              <a:t>Financed</a:t>
            </a:r>
            <a:r>
              <a:rPr lang="nl-NL" sz="1200" dirty="0"/>
              <a:t> </a:t>
            </a:r>
            <a:r>
              <a:rPr lang="nl-NL" sz="1200" dirty="0" err="1"/>
              <a:t>by</a:t>
            </a:r>
            <a:r>
              <a:rPr lang="nl-NL" sz="1200" dirty="0"/>
              <a:t> </a:t>
            </a:r>
          </a:p>
          <a:p>
            <a:pPr algn="ctr"/>
            <a:r>
              <a:rPr lang="nl-NL" sz="1200" dirty="0" err="1"/>
              <a:t>the</a:t>
            </a:r>
            <a:r>
              <a:rPr lang="nl-NL" sz="1200" dirty="0"/>
              <a:t> </a:t>
            </a:r>
            <a:r>
              <a:rPr lang="nl-NL" sz="1200" dirty="0" err="1"/>
              <a:t>federal</a:t>
            </a:r>
            <a:r>
              <a:rPr lang="nl-NL" sz="1200" dirty="0"/>
              <a:t> state)</a:t>
            </a:r>
            <a:endParaRPr lang="nl-BE" dirty="0"/>
          </a:p>
        </p:txBody>
      </p:sp>
      <p:sp>
        <p:nvSpPr>
          <p:cNvPr id="18" name="Gedeeltelijke cirkel 17">
            <a:extLst>
              <a:ext uri="{FF2B5EF4-FFF2-40B4-BE49-F238E27FC236}">
                <a16:creationId xmlns:a16="http://schemas.microsoft.com/office/drawing/2014/main" id="{6C084C6D-F481-4038-8D47-AC035DBE0110}"/>
              </a:ext>
            </a:extLst>
          </p:cNvPr>
          <p:cNvSpPr/>
          <p:nvPr/>
        </p:nvSpPr>
        <p:spPr>
          <a:xfrm>
            <a:off x="3946210" y="1835834"/>
            <a:ext cx="4723842" cy="4814054"/>
          </a:xfrm>
          <a:prstGeom prst="pi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Gedeeltelijke cirkel 18">
            <a:extLst>
              <a:ext uri="{FF2B5EF4-FFF2-40B4-BE49-F238E27FC236}">
                <a16:creationId xmlns:a16="http://schemas.microsoft.com/office/drawing/2014/main" id="{7B319172-E47F-40DF-8218-6A14107C844F}"/>
              </a:ext>
            </a:extLst>
          </p:cNvPr>
          <p:cNvSpPr/>
          <p:nvPr/>
        </p:nvSpPr>
        <p:spPr>
          <a:xfrm>
            <a:off x="3793809" y="1671709"/>
            <a:ext cx="4723842" cy="4814054"/>
          </a:xfrm>
          <a:prstGeom prst="pie">
            <a:avLst>
              <a:gd name="adj1" fmla="val 5381105"/>
              <a:gd name="adj2" fmla="val 16200000"/>
            </a:avLst>
          </a:prstGeom>
          <a:pattFill prst="pct90">
            <a:fgClr>
              <a:srgbClr val="0070C0"/>
            </a:fgClr>
            <a:bgClr>
              <a:schemeClr val="bg1"/>
            </a:bgClr>
          </a:patt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tx1"/>
              </a:solidFill>
              <a:highlight>
                <a:srgbClr val="FFFF00"/>
              </a:highlight>
            </a:endParaRPr>
          </a:p>
        </p:txBody>
      </p:sp>
      <p:sp>
        <p:nvSpPr>
          <p:cNvPr id="20" name="Tekstvak 19">
            <a:extLst>
              <a:ext uri="{FF2B5EF4-FFF2-40B4-BE49-F238E27FC236}">
                <a16:creationId xmlns:a16="http://schemas.microsoft.com/office/drawing/2014/main" id="{CD69E76C-BFAD-4CCE-A7D1-52672F6200C4}"/>
              </a:ext>
            </a:extLst>
          </p:cNvPr>
          <p:cNvSpPr txBox="1"/>
          <p:nvPr/>
        </p:nvSpPr>
        <p:spPr>
          <a:xfrm>
            <a:off x="4635649" y="3709404"/>
            <a:ext cx="1343638" cy="738664"/>
          </a:xfrm>
          <a:prstGeom prst="rect">
            <a:avLst/>
          </a:prstGeom>
          <a:solidFill>
            <a:schemeClr val="bg1"/>
          </a:solidFill>
        </p:spPr>
        <p:txBody>
          <a:bodyPr wrap="none" rtlCol="0">
            <a:spAutoFit/>
          </a:bodyPr>
          <a:lstStyle/>
          <a:p>
            <a:pPr algn="ctr"/>
            <a:r>
              <a:rPr lang="nl-NL" b="1" dirty="0" err="1"/>
              <a:t>Local</a:t>
            </a:r>
            <a:r>
              <a:rPr lang="nl-NL" b="1" dirty="0"/>
              <a:t> </a:t>
            </a:r>
            <a:r>
              <a:rPr lang="nl-NL" b="1" dirty="0" err="1"/>
              <a:t>Police</a:t>
            </a:r>
            <a:endParaRPr lang="nl-NL" b="1" dirty="0"/>
          </a:p>
          <a:p>
            <a:pPr algn="ctr"/>
            <a:r>
              <a:rPr lang="nl-NL" sz="1200" dirty="0"/>
              <a:t>(</a:t>
            </a:r>
            <a:r>
              <a:rPr lang="nl-NL" sz="1200" dirty="0" err="1"/>
              <a:t>Financed</a:t>
            </a:r>
            <a:r>
              <a:rPr lang="nl-NL" sz="1200" dirty="0"/>
              <a:t> </a:t>
            </a:r>
            <a:r>
              <a:rPr lang="nl-NL" sz="1200" dirty="0" err="1"/>
              <a:t>by</a:t>
            </a:r>
            <a:r>
              <a:rPr lang="nl-NL" sz="1200" dirty="0"/>
              <a:t> </a:t>
            </a:r>
          </a:p>
          <a:p>
            <a:pPr algn="ctr"/>
            <a:r>
              <a:rPr lang="nl-NL" sz="1200" dirty="0" err="1"/>
              <a:t>the</a:t>
            </a:r>
            <a:r>
              <a:rPr lang="nl-NL" sz="1200" dirty="0"/>
              <a:t> </a:t>
            </a:r>
            <a:r>
              <a:rPr lang="nl-NL" sz="1200" dirty="0" err="1"/>
              <a:t>municipalities</a:t>
            </a:r>
            <a:r>
              <a:rPr lang="nl-NL" sz="1200" dirty="0"/>
              <a:t>)</a:t>
            </a:r>
            <a:endParaRPr lang="nl-BE" sz="1200" dirty="0"/>
          </a:p>
        </p:txBody>
      </p:sp>
      <p:grpSp>
        <p:nvGrpSpPr>
          <p:cNvPr id="21" name="Groep 20">
            <a:extLst>
              <a:ext uri="{FF2B5EF4-FFF2-40B4-BE49-F238E27FC236}">
                <a16:creationId xmlns:a16="http://schemas.microsoft.com/office/drawing/2014/main" id="{1DAC788B-251E-4507-8E71-AC55A562EC36}"/>
              </a:ext>
            </a:extLst>
          </p:cNvPr>
          <p:cNvGrpSpPr/>
          <p:nvPr/>
        </p:nvGrpSpPr>
        <p:grpSpPr>
          <a:xfrm>
            <a:off x="6332174" y="4459793"/>
            <a:ext cx="1437766" cy="769441"/>
            <a:chOff x="6272444" y="3798332"/>
            <a:chExt cx="1437766" cy="769441"/>
          </a:xfrm>
        </p:grpSpPr>
        <p:sp>
          <p:nvSpPr>
            <p:cNvPr id="22" name="Tekstvak 21">
              <a:extLst>
                <a:ext uri="{FF2B5EF4-FFF2-40B4-BE49-F238E27FC236}">
                  <a16:creationId xmlns:a16="http://schemas.microsoft.com/office/drawing/2014/main" id="{6B8D8209-09B1-4F2B-9E23-E62F0F8052E2}"/>
                </a:ext>
              </a:extLst>
            </p:cNvPr>
            <p:cNvSpPr txBox="1"/>
            <p:nvPr/>
          </p:nvSpPr>
          <p:spPr>
            <a:xfrm>
              <a:off x="6272444" y="3798332"/>
              <a:ext cx="1437766" cy="769441"/>
            </a:xfrm>
            <a:prstGeom prst="rect">
              <a:avLst/>
            </a:prstGeom>
            <a:solidFill>
              <a:schemeClr val="bg1"/>
            </a:solidFill>
          </p:spPr>
          <p:txBody>
            <a:bodyPr wrap="none" rtlCol="0">
              <a:spAutoFit/>
            </a:bodyPr>
            <a:lstStyle/>
            <a:p>
              <a:pPr algn="ctr"/>
              <a:r>
                <a:rPr lang="nl-NL" sz="2000" b="1" dirty="0" err="1"/>
                <a:t>Local</a:t>
              </a:r>
              <a:r>
                <a:rPr lang="nl-NL" sz="2000" b="1" dirty="0"/>
                <a:t> </a:t>
              </a:r>
              <a:r>
                <a:rPr lang="nl-NL" sz="2000" b="1" dirty="0" err="1"/>
                <a:t>Police</a:t>
              </a:r>
              <a:endParaRPr lang="nl-NL" sz="2000" b="1" dirty="0"/>
            </a:p>
            <a:p>
              <a:pPr algn="ctr"/>
              <a:r>
                <a:rPr lang="nl-NL" sz="1200" dirty="0"/>
                <a:t>(</a:t>
              </a:r>
              <a:r>
                <a:rPr lang="nl-NL" sz="1200" dirty="0" err="1"/>
                <a:t>Financed</a:t>
              </a:r>
              <a:r>
                <a:rPr lang="nl-NL" sz="1200" dirty="0"/>
                <a:t> </a:t>
              </a:r>
              <a:r>
                <a:rPr lang="nl-NL" sz="1200" dirty="0" err="1"/>
                <a:t>by</a:t>
              </a:r>
              <a:r>
                <a:rPr lang="nl-NL" sz="1200" dirty="0"/>
                <a:t> </a:t>
              </a:r>
            </a:p>
            <a:p>
              <a:pPr algn="ctr"/>
              <a:r>
                <a:rPr lang="nl-NL" sz="1200" dirty="0" err="1"/>
                <a:t>the</a:t>
              </a:r>
              <a:r>
                <a:rPr lang="nl-NL" sz="1200" dirty="0"/>
                <a:t> </a:t>
              </a:r>
              <a:r>
                <a:rPr lang="nl-NL" sz="1200" dirty="0" err="1"/>
                <a:t>federal</a:t>
              </a:r>
              <a:r>
                <a:rPr lang="nl-NL" sz="1200" dirty="0"/>
                <a:t> state)</a:t>
              </a:r>
              <a:endParaRPr lang="nl-BE" sz="1200" dirty="0"/>
            </a:p>
          </p:txBody>
        </p:sp>
        <p:sp>
          <p:nvSpPr>
            <p:cNvPr id="23" name="Rechthoek 22">
              <a:extLst>
                <a:ext uri="{FF2B5EF4-FFF2-40B4-BE49-F238E27FC236}">
                  <a16:creationId xmlns:a16="http://schemas.microsoft.com/office/drawing/2014/main" id="{07BDD119-2B88-433E-B80D-A571212D2DC9}"/>
                </a:ext>
              </a:extLst>
            </p:cNvPr>
            <p:cNvSpPr/>
            <p:nvPr/>
          </p:nvSpPr>
          <p:spPr>
            <a:xfrm>
              <a:off x="6419117" y="4142618"/>
              <a:ext cx="1214437" cy="410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24" name="Tekstvak 23">
            <a:extLst>
              <a:ext uri="{FF2B5EF4-FFF2-40B4-BE49-F238E27FC236}">
                <a16:creationId xmlns:a16="http://schemas.microsoft.com/office/drawing/2014/main" id="{A06FBAF5-2500-4943-B29E-11068D683683}"/>
              </a:ext>
            </a:extLst>
          </p:cNvPr>
          <p:cNvSpPr txBox="1"/>
          <p:nvPr/>
        </p:nvSpPr>
        <p:spPr>
          <a:xfrm>
            <a:off x="6336910" y="4459793"/>
            <a:ext cx="1437766" cy="769441"/>
          </a:xfrm>
          <a:prstGeom prst="rect">
            <a:avLst/>
          </a:prstGeom>
          <a:solidFill>
            <a:schemeClr val="bg1"/>
          </a:solidFill>
        </p:spPr>
        <p:txBody>
          <a:bodyPr wrap="none" rtlCol="0">
            <a:spAutoFit/>
          </a:bodyPr>
          <a:lstStyle/>
          <a:p>
            <a:pPr algn="ctr"/>
            <a:r>
              <a:rPr lang="nl-NL" sz="2000" b="1" dirty="0" err="1"/>
              <a:t>Local</a:t>
            </a:r>
            <a:r>
              <a:rPr lang="nl-NL" sz="2000" b="1" dirty="0"/>
              <a:t> </a:t>
            </a:r>
            <a:r>
              <a:rPr lang="nl-NL" sz="2000" b="1" dirty="0" err="1"/>
              <a:t>Police</a:t>
            </a:r>
            <a:endParaRPr lang="nl-NL" sz="2000" b="1" dirty="0"/>
          </a:p>
          <a:p>
            <a:pPr algn="ctr"/>
            <a:r>
              <a:rPr lang="nl-NL" sz="1200" dirty="0"/>
              <a:t>(</a:t>
            </a:r>
            <a:r>
              <a:rPr lang="nl-NL" sz="1200" dirty="0" err="1"/>
              <a:t>Financed</a:t>
            </a:r>
            <a:r>
              <a:rPr lang="nl-NL" sz="1200" dirty="0"/>
              <a:t> </a:t>
            </a:r>
            <a:r>
              <a:rPr lang="nl-NL" sz="1200" dirty="0" err="1"/>
              <a:t>by</a:t>
            </a:r>
            <a:r>
              <a:rPr lang="nl-NL" sz="1200" dirty="0"/>
              <a:t> </a:t>
            </a:r>
          </a:p>
          <a:p>
            <a:pPr algn="ctr"/>
            <a:r>
              <a:rPr lang="nl-NL" sz="1200" dirty="0" err="1"/>
              <a:t>the</a:t>
            </a:r>
            <a:r>
              <a:rPr lang="nl-NL" sz="1200" dirty="0"/>
              <a:t> </a:t>
            </a:r>
            <a:r>
              <a:rPr lang="nl-NL" sz="1200" dirty="0" err="1"/>
              <a:t>federal</a:t>
            </a:r>
            <a:r>
              <a:rPr lang="nl-NL" sz="1200" dirty="0"/>
              <a:t> state)</a:t>
            </a:r>
            <a:endParaRPr lang="nl-BE" sz="1200" dirty="0"/>
          </a:p>
        </p:txBody>
      </p:sp>
    </p:spTree>
    <p:extLst>
      <p:ext uri="{BB962C8B-B14F-4D97-AF65-F5344CB8AC3E}">
        <p14:creationId xmlns:p14="http://schemas.microsoft.com/office/powerpoint/2010/main" val="29931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D613159-272D-485D-87AE-00C679B3A2AC}"/>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3. Parliamentary Inquiries</a:t>
            </a:r>
          </a:p>
        </p:txBody>
      </p:sp>
      <p:sp>
        <p:nvSpPr>
          <p:cNvPr id="10" name="Marcador de contenido 2">
            <a:extLst>
              <a:ext uri="{FF2B5EF4-FFF2-40B4-BE49-F238E27FC236}">
                <a16:creationId xmlns:a16="http://schemas.microsoft.com/office/drawing/2014/main" id="{697438AE-7038-43ED-B110-D81D7B7BFF7B}"/>
              </a:ext>
            </a:extLst>
          </p:cNvPr>
          <p:cNvSpPr>
            <a:spLocks noGrp="1"/>
          </p:cNvSpPr>
          <p:nvPr>
            <p:ph idx="1"/>
          </p:nvPr>
        </p:nvSpPr>
        <p:spPr>
          <a:xfrm>
            <a:off x="838200" y="1825625"/>
            <a:ext cx="10515600" cy="1987250"/>
          </a:xfrm>
        </p:spPr>
        <p:txBody>
          <a:bodyPr>
            <a:normAutofit/>
          </a:bodyPr>
          <a:lstStyle/>
          <a:p>
            <a:pPr marL="514350" indent="-514350">
              <a:buAutoNum type="arabicPeriod"/>
            </a:pPr>
            <a:r>
              <a:rPr lang="es-ES" b="1" dirty="0"/>
              <a:t>Installation</a:t>
            </a:r>
          </a:p>
          <a:p>
            <a:pPr marL="0" indent="0">
              <a:buNone/>
            </a:pPr>
            <a:r>
              <a:rPr lang="es-ES" sz="2400" dirty="0"/>
              <a:t>Treated as a Bill</a:t>
            </a:r>
          </a:p>
          <a:p>
            <a:pPr marL="0" indent="0">
              <a:buNone/>
            </a:pPr>
            <a:r>
              <a:rPr lang="es-ES" sz="2400" dirty="0"/>
              <a:t>Importance of public pressure</a:t>
            </a:r>
          </a:p>
          <a:p>
            <a:pPr marL="0" indent="0">
              <a:buNone/>
            </a:pPr>
            <a:r>
              <a:rPr lang="es-ES" sz="2400" dirty="0"/>
              <a:t>The role of the opposition</a:t>
            </a:r>
          </a:p>
          <a:p>
            <a:pPr marL="0" indent="0">
              <a:buNone/>
            </a:pPr>
            <a:endParaRPr lang="es-ES" b="1" dirty="0"/>
          </a:p>
          <a:p>
            <a:pPr marL="0" indent="0">
              <a:buNone/>
            </a:pPr>
            <a:endParaRPr lang="en-US" dirty="0"/>
          </a:p>
        </p:txBody>
      </p:sp>
      <p:sp>
        <p:nvSpPr>
          <p:cNvPr id="14" name="Marcador de contenido 2">
            <a:extLst>
              <a:ext uri="{FF2B5EF4-FFF2-40B4-BE49-F238E27FC236}">
                <a16:creationId xmlns:a16="http://schemas.microsoft.com/office/drawing/2014/main" id="{6FA723FE-2234-4E74-845B-15114F80FE54}"/>
              </a:ext>
            </a:extLst>
          </p:cNvPr>
          <p:cNvSpPr txBox="1">
            <a:spLocks/>
          </p:cNvSpPr>
          <p:nvPr/>
        </p:nvSpPr>
        <p:spPr>
          <a:xfrm>
            <a:off x="838200" y="3775493"/>
            <a:ext cx="10515600" cy="22629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dirty="0"/>
              <a:t>2.   Competences</a:t>
            </a:r>
          </a:p>
          <a:p>
            <a:pPr marL="0" indent="0">
              <a:buFont typeface="Arial" panose="020B0604020202020204" pitchFamily="34" charset="0"/>
              <a:buNone/>
            </a:pPr>
            <a:r>
              <a:rPr lang="es-ES" sz="2400" dirty="0"/>
              <a:t>Competence of an investigating judge</a:t>
            </a:r>
          </a:p>
          <a:p>
            <a:pPr marL="0" indent="0">
              <a:buFont typeface="Arial" panose="020B0604020202020204" pitchFamily="34" charset="0"/>
              <a:buNone/>
            </a:pPr>
            <a:r>
              <a:rPr lang="es-ES" sz="2400" dirty="0"/>
              <a:t>Assistance of experts, the Standing Police Monitoring Committee</a:t>
            </a:r>
          </a:p>
          <a:p>
            <a:pPr marL="0" indent="0">
              <a:buFont typeface="Arial" panose="020B0604020202020204" pitchFamily="34" charset="0"/>
              <a:buNone/>
            </a:pPr>
            <a:r>
              <a:rPr lang="es-ES" sz="2400" dirty="0"/>
              <a:t>In principle public, with exceptions</a:t>
            </a:r>
          </a:p>
          <a:p>
            <a:pPr marL="0" indent="0">
              <a:buFont typeface="Arial" panose="020B0604020202020204" pitchFamily="34" charset="0"/>
              <a:buNone/>
            </a:pPr>
            <a:r>
              <a:rPr lang="es-ES" sz="2400" dirty="0"/>
              <a:t>Since 2014 only the Chamber can install inquiry commissions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9842189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365853-EC49-734E-8D83-1892DF597E73}"/>
              </a:ext>
            </a:extLst>
          </p:cNvPr>
          <p:cNvSpPr>
            <a:spLocks noGrp="1"/>
          </p:cNvSpPr>
          <p:nvPr>
            <p:ph idx="1"/>
          </p:nvPr>
        </p:nvSpPr>
        <p:spPr>
          <a:xfrm>
            <a:off x="838200" y="1825625"/>
            <a:ext cx="10515600" cy="555266"/>
          </a:xfrm>
        </p:spPr>
        <p:txBody>
          <a:bodyPr/>
          <a:lstStyle/>
          <a:p>
            <a:pPr marL="0" indent="0">
              <a:buNone/>
            </a:pPr>
            <a:r>
              <a:rPr lang="en-US" b="1" dirty="0"/>
              <a:t>3. Frequency</a:t>
            </a:r>
          </a:p>
        </p:txBody>
      </p:sp>
      <p:sp>
        <p:nvSpPr>
          <p:cNvPr id="7" name="CuadroTexto 6">
            <a:extLst>
              <a:ext uri="{FF2B5EF4-FFF2-40B4-BE49-F238E27FC236}">
                <a16:creationId xmlns:a16="http://schemas.microsoft.com/office/drawing/2014/main" id="{C055F6E2-62B8-4FA1-80FE-BF1DA345A08E}"/>
              </a:ext>
            </a:extLst>
          </p:cNvPr>
          <p:cNvSpPr txBox="1"/>
          <p:nvPr/>
        </p:nvSpPr>
        <p:spPr>
          <a:xfrm>
            <a:off x="3381272" y="-42238"/>
            <a:ext cx="5429456" cy="1446550"/>
          </a:xfrm>
          <a:prstGeom prst="rect">
            <a:avLst/>
          </a:prstGeom>
          <a:noFill/>
        </p:spPr>
        <p:txBody>
          <a:bodyPr wrap="square" rtlCol="0">
            <a:spAutoFit/>
          </a:bodyPr>
          <a:lstStyle/>
          <a:p>
            <a:r>
              <a:rPr lang="es-ES" sz="4400" b="1" dirty="0">
                <a:solidFill>
                  <a:schemeClr val="bg1">
                    <a:lumMod val="50000"/>
                  </a:schemeClr>
                </a:solidFill>
                <a:latin typeface="+mj-lt"/>
                <a:ea typeface="+mj-ea"/>
                <a:cs typeface="+mj-cs"/>
              </a:rPr>
              <a:t>3. Parliamentary Inquiries</a:t>
            </a:r>
          </a:p>
        </p:txBody>
      </p:sp>
      <p:sp>
        <p:nvSpPr>
          <p:cNvPr id="8" name="Rechthoek 7">
            <a:extLst>
              <a:ext uri="{FF2B5EF4-FFF2-40B4-BE49-F238E27FC236}">
                <a16:creationId xmlns:a16="http://schemas.microsoft.com/office/drawing/2014/main" id="{8F6CB774-C992-4F31-B597-0399D024111C}"/>
              </a:ext>
            </a:extLst>
          </p:cNvPr>
          <p:cNvSpPr/>
          <p:nvPr/>
        </p:nvSpPr>
        <p:spPr>
          <a:xfrm>
            <a:off x="838200" y="2380891"/>
            <a:ext cx="7452320" cy="3601435"/>
          </a:xfrm>
          <a:prstGeom prst="rect">
            <a:avLst/>
          </a:prstGeom>
        </p:spPr>
        <p:txBody>
          <a:bodyPr wrap="square">
            <a:spAutoFit/>
          </a:bodyPr>
          <a:lstStyle/>
          <a:p>
            <a:pPr algn="just">
              <a:lnSpc>
                <a:spcPct val="110000"/>
              </a:lnSpc>
              <a:spcAft>
                <a:spcPts val="0"/>
              </a:spcAft>
            </a:pPr>
            <a:r>
              <a:rPr lang="en-GB" i="1" u="sng" dirty="0">
                <a:solidFill>
                  <a:srgbClr val="000000"/>
                </a:solidFill>
                <a:ea typeface="Times New Roman" panose="02020603050405020304" pitchFamily="18" charset="0"/>
                <a:cs typeface="Times New Roman" panose="02020603050405020304" pitchFamily="18" charset="0"/>
              </a:rPr>
              <a:t>Table</a:t>
            </a:r>
            <a:r>
              <a:rPr lang="en-GB" i="1" dirty="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 Overview of parliamentary enquiry-commissions in the federal parliament dealing with police-matters (Chamber and Senate)</a:t>
            </a:r>
            <a:endParaRPr lang="nl-BE" dirty="0">
              <a:ea typeface="Calibri" panose="020F0502020204030204" pitchFamily="34" charset="0"/>
              <a:cs typeface="Times New Roman" panose="02020603050405020304" pitchFamily="18" charset="0"/>
            </a:endParaRPr>
          </a:p>
          <a:p>
            <a:pPr algn="just">
              <a:lnSpc>
                <a:spcPct val="110000"/>
              </a:lnSpc>
              <a:spcAft>
                <a:spcPts val="0"/>
              </a:spcAft>
            </a:pPr>
            <a:r>
              <a:rPr lang="en-GB" dirty="0">
                <a:ea typeface="Times New Roman" panose="02020603050405020304" pitchFamily="18" charset="0"/>
              </a:rPr>
              <a:t> </a:t>
            </a:r>
            <a:endParaRPr lang="nl-BE" sz="1000" dirty="0">
              <a:ea typeface="Times New Roman" panose="02020603050405020304" pitchFamily="18" charset="0"/>
            </a:endParaRPr>
          </a:p>
          <a:p>
            <a:pPr>
              <a:lnSpc>
                <a:spcPct val="110000"/>
              </a:lnSpc>
              <a:spcAft>
                <a:spcPts val="0"/>
              </a:spcAft>
            </a:pPr>
            <a:r>
              <a:rPr lang="en-GB" sz="1400" b="1" dirty="0">
                <a:ea typeface="Calibri" panose="020F0502020204030204" pitchFamily="34" charset="0"/>
                <a:cs typeface="Times New Roman" panose="02020603050405020304" pitchFamily="18" charset="0"/>
              </a:rPr>
              <a:t>Enquiry-commission in the Chamber</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1985: Commission on the </a:t>
            </a:r>
            <a:r>
              <a:rPr lang="en-GB" sz="1400" dirty="0" err="1">
                <a:ea typeface="Calibri" panose="020F0502020204030204" pitchFamily="34" charset="0"/>
                <a:cs typeface="Times New Roman" panose="02020603050405020304" pitchFamily="18" charset="0"/>
              </a:rPr>
              <a:t>Heizel</a:t>
            </a:r>
            <a:r>
              <a:rPr lang="en-GB" sz="1400" dirty="0">
                <a:ea typeface="Calibri" panose="020F0502020204030204" pitchFamily="34" charset="0"/>
                <a:cs typeface="Times New Roman" panose="02020603050405020304" pitchFamily="18" charset="0"/>
              </a:rPr>
              <a:t>-drama (football-disaster);</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1988: Commission on the Brabant Killings I; struggle against banditry and terrorism;</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1992: Commission trade in human beings; development of a structural policy;</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1995: Commission on the Brabant Killings II; Changes in the functioning of police and justice ;</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1996: Commission </a:t>
            </a:r>
            <a:r>
              <a:rPr lang="en-GB" sz="1400" dirty="0" err="1">
                <a:ea typeface="Calibri" panose="020F0502020204030204" pitchFamily="34" charset="0"/>
                <a:cs typeface="Times New Roman" panose="02020603050405020304" pitchFamily="18" charset="0"/>
              </a:rPr>
              <a:t>Dutroux</a:t>
            </a:r>
            <a:r>
              <a:rPr lang="en-GB" sz="1400" dirty="0">
                <a:ea typeface="Calibri" panose="020F0502020204030204" pitchFamily="34" charset="0"/>
                <a:cs typeface="Times New Roman" panose="02020603050405020304" pitchFamily="18" charset="0"/>
              </a:rPr>
              <a:t>; How the investigation was done by police and justice;</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2016: Commission on terrorist assault of March 22</a:t>
            </a:r>
            <a:r>
              <a:rPr lang="en-GB" sz="1400" baseline="30000" dirty="0">
                <a:ea typeface="Calibri" panose="020F0502020204030204" pitchFamily="34" charset="0"/>
                <a:cs typeface="Times New Roman" panose="02020603050405020304" pitchFamily="18" charset="0"/>
              </a:rPr>
              <a:t>nd</a:t>
            </a:r>
            <a:r>
              <a:rPr lang="en-GB" sz="1400" dirty="0">
                <a:ea typeface="Calibri" panose="020F0502020204030204" pitchFamily="34" charset="0"/>
                <a:cs typeface="Times New Roman" panose="02020603050405020304" pitchFamily="18" charset="0"/>
              </a:rPr>
              <a:t>; The reaction of government </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 </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b="1" dirty="0">
                <a:ea typeface="Calibri" panose="020F0502020204030204" pitchFamily="34" charset="0"/>
                <a:cs typeface="Times New Roman" panose="02020603050405020304" pitchFamily="18" charset="0"/>
              </a:rPr>
              <a:t>Enquiry-commissions in the Senate</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1980: Commission on private militia’s; Problems in maintenance of public order and private militia’s;</a:t>
            </a:r>
            <a:endParaRPr lang="nl-BE" sz="1400" dirty="0">
              <a:ea typeface="Calibri" panose="020F0502020204030204" pitchFamily="34" charset="0"/>
              <a:cs typeface="Times New Roman" panose="02020603050405020304" pitchFamily="18" charset="0"/>
            </a:endParaRPr>
          </a:p>
          <a:p>
            <a:pPr>
              <a:lnSpc>
                <a:spcPct val="110000"/>
              </a:lnSpc>
              <a:spcAft>
                <a:spcPts val="0"/>
              </a:spcAft>
            </a:pPr>
            <a:r>
              <a:rPr lang="en-GB" sz="1400" dirty="0">
                <a:ea typeface="Calibri" panose="020F0502020204030204" pitchFamily="34" charset="0"/>
                <a:cs typeface="Times New Roman" panose="02020603050405020304" pitchFamily="18" charset="0"/>
              </a:rPr>
              <a:t>1996: Commission Organized Crime; Enquiry into organized crime in Belgium</a:t>
            </a:r>
            <a:endParaRPr lang="nl-BE"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994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1899</Words>
  <Application>Microsoft Office PowerPoint</Application>
  <PresentationFormat>Breedbeeld</PresentationFormat>
  <Paragraphs>246</Paragraphs>
  <Slides>18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Calibri Light</vt:lpstr>
      <vt:lpstr>Times New Roman</vt:lpstr>
      <vt:lpstr>Wingdings</vt:lpstr>
      <vt:lpstr>Office Teması</vt:lpstr>
      <vt:lpstr>     </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Burc Gurel</dc:creator>
  <cp:lastModifiedBy>Paul Ponsaers</cp:lastModifiedBy>
  <cp:revision>231</cp:revision>
  <dcterms:created xsi:type="dcterms:W3CDTF">2019-09-27T12:22:17Z</dcterms:created>
  <dcterms:modified xsi:type="dcterms:W3CDTF">2024-07-29T10:21:20Z</dcterms:modified>
</cp:coreProperties>
</file>